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5"/>
    <p:sldMasterId id="2147483789" r:id="rId16"/>
    <p:sldMasterId id="2147483672" r:id="rId17"/>
    <p:sldMasterId id="2147483854" r:id="rId18"/>
  </p:sldMasterIdLst>
  <p:notesMasterIdLst>
    <p:notesMasterId r:id="rId13"/>
  </p:notesMasterIdLst>
  <p:handoutMasterIdLst>
    <p:handoutMasterId r:id="rId12"/>
  </p:handoutMasterIdLst>
  <p:sldIdLst>
    <p:sldId id="2209" r:id="rId19"/>
    <p:sldId id="329" r:id="rId20"/>
    <p:sldId id="2258" r:id="rId21"/>
    <p:sldId id="2268" r:id="rId22"/>
    <p:sldId id="2265" r:id="rId23"/>
    <p:sldId id="1157" r:id="rId24"/>
    <p:sldId id="1163" r:id="rId25"/>
    <p:sldId id="1162" r:id="rId26"/>
    <p:sldId id="1159" r:id="rId27"/>
    <p:sldId id="2259" r:id="rId28"/>
    <p:sldId id="2260" r:id="rId29"/>
    <p:sldId id="2264" r:id="rId30"/>
    <p:sldId id="2255" r:id="rId31"/>
    <p:sldId id="1186" r:id="rId32"/>
    <p:sldId id="939" r:id="rId33"/>
    <p:sldId id="2256" r:id="rId34"/>
    <p:sldId id="2257" r:id="rId35"/>
    <p:sldId id="2266" r:id="rId36"/>
    <p:sldId id="921" r:id="rId37"/>
    <p:sldId id="922" r:id="rId38"/>
    <p:sldId id="2267" r:id="rId39"/>
    <p:sldId id="2261" r:id="rId40"/>
    <p:sldId id="1190" r:id="rId41"/>
    <p:sldId id="1194" r:id="rId42"/>
    <p:sldId id="2262" r:id="rId43"/>
    <p:sldId id="2263" r:id="rId44"/>
    <p:sldId id="1196" r:id="rId45"/>
    <p:sldId id="1197" r:id="rId4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Lst>
    <p:ext uri="{521415D9-36F7-43E2-AB2F-B90AF26B5E84}">
      <p14:sectionLst xmlns:p14="http://schemas.microsoft.com/office/powerpoint/2010/main">
        <p14:section name="Default Section" id="{D099577E-712D-4EEC-AB96-37F686AB834A}">
          <p14:sldIdLst>
            <p14:sldId id="2209"/>
            <p14:sldId id="329"/>
            <p14:sldId id="2258"/>
            <p14:sldId id="2268"/>
            <p14:sldId id="2265"/>
            <p14:sldId id="1157"/>
            <p14:sldId id="1163"/>
            <p14:sldId id="1162"/>
            <p14:sldId id="1159"/>
            <p14:sldId id="2259"/>
            <p14:sldId id="2260"/>
            <p14:sldId id="2264"/>
            <p14:sldId id="2255"/>
            <p14:sldId id="1186"/>
            <p14:sldId id="939"/>
            <p14:sldId id="2256"/>
            <p14:sldId id="2257"/>
            <p14:sldId id="2266"/>
            <p14:sldId id="921"/>
            <p14:sldId id="922"/>
            <p14:sldId id="2267"/>
            <p14:sldId id="2261"/>
            <p14:sldId id="1190"/>
            <p14:sldId id="1194"/>
            <p14:sldId id="2262"/>
            <p14:sldId id="2263"/>
            <p14:sldId id="1196"/>
            <p14:sldId id="1197"/>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Kim" initials="HK" lastIdx="4" clrIdx="0">
    <p:extLst>
      <p:ext uri="{19B8F6BF-5375-455C-9EA6-DF929625EA0E}">
        <p15:presenceInfo xmlns:p15="http://schemas.microsoft.com/office/powerpoint/2012/main" userId="Hanna Kim" providerId="None"/>
      </p:ext>
    </p:extLst>
  </p:cmAuthor>
  <p:cmAuthor id="2" name="Lionel Bodin" initials="LB" lastIdx="1" clrIdx="1">
    <p:extLst>
      <p:ext uri="{19B8F6BF-5375-455C-9EA6-DF929625EA0E}">
        <p15:presenceInfo xmlns:p15="http://schemas.microsoft.com/office/powerpoint/2012/main" userId="S::lionelb@logic2020.com::bbf28c0e-1df8-4c74-a7b3-0f7fab2dc96a" providerId="AD"/>
      </p:ext>
    </p:extLst>
  </p:cmAuthor>
  <p:cmAuthor id="3" name="Alexis Greenwood" initials="AG" lastIdx="2" clrIdx="2">
    <p:extLst>
      <p:ext uri="{19B8F6BF-5375-455C-9EA6-DF929625EA0E}">
        <p15:presenceInfo xmlns:p15="http://schemas.microsoft.com/office/powerpoint/2012/main" userId="S-1-12-1-2754143254-1319934003-1453849498-2553717656" providerId="AD"/>
      </p:ext>
    </p:extLst>
  </p:cmAuthor>
  <p:cmAuthor id="4" name="Chris Veal" initials="CV" lastIdx="1" clrIdx="3">
    <p:extLst>
      <p:ext uri="{19B8F6BF-5375-455C-9EA6-DF929625EA0E}">
        <p15:presenceInfo xmlns:p15="http://schemas.microsoft.com/office/powerpoint/2012/main" userId="Chris Veal" providerId="None"/>
      </p:ext>
    </p:extLst>
  </p:cmAuthor>
  <p:cmAuthor id="5" name="Deborah Lackey" initials="DL" lastIdx="4" clrIdx="4">
    <p:extLst>
      <p:ext uri="{19B8F6BF-5375-455C-9EA6-DF929625EA0E}">
        <p15:presenceInfo xmlns:p15="http://schemas.microsoft.com/office/powerpoint/2012/main" userId="Deborah Lac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
  <Relationship Id="rId3" Type="http://schemas.openxmlformats.org/officeDocument/2006/relationships/presProps" Target="presProps.xml"/>
  <Relationship Id="rId4" Type="http://schemas.openxmlformats.org/officeDocument/2006/relationships/viewProps" Target="viewProps.xml"/>
  <Relationship Id="rId6" Type="http://schemas.openxmlformats.org/officeDocument/2006/relationships/tableStyles" Target="tableStyles.xml"/>
  <Relationship Id="rId2" Type="http://schemas.openxmlformats.org/officeDocument/2006/relationships/printerSettings" Target="printerSettings/printerSettings1.bin"/>
  <Relationship Id="rId7" Type="http://schemas.openxmlformats.org/officeDocument/2006/relationships/customXml" Target="../customXml/item1.xml"/>
  <Relationship Id="rId8" Type="http://schemas.openxmlformats.org/officeDocument/2006/relationships/customXml" Target="../customXml/item2.xml"/>
  <Relationship Id="rId9" Type="http://schemas.openxmlformats.org/officeDocument/2006/relationships/customXml" Target="../customXml/item3.xml"/>
  <Relationship Id="rId10" Type="http://schemas.microsoft.com/office/2016/11/relationships/changesInfo" Target="changesInfos/changesInfo1.xml"/>
  <Relationship Id="rId11" Type="http://schemas.openxmlformats.org/officeDocument/2006/relationships/commentAuthors" Target="commentAuthors.xml"/>
  <Relationship Id="rId12" Type="http://schemas.openxmlformats.org/officeDocument/2006/relationships/handoutMaster" Target="handoutMasters/handoutMaster1.xml"/>
  <Relationship Id="rId13" Type="http://schemas.openxmlformats.org/officeDocument/2006/relationships/notesMaster" Target="notesMasters/notesMaster1.xml"/>
  <Relationship Id="rId14" Type="http://schemas.microsoft.com/office/2015/10/relationships/revisionInfo" Target="revisionInfo.xml"/>
  <Relationship Id="rId15" Type="http://schemas.openxmlformats.org/officeDocument/2006/relationships/slideMaster" Target="slideMasters/slideMaster1.xml"/>
  <Relationship Id="rId16" Type="http://schemas.openxmlformats.org/officeDocument/2006/relationships/slideMaster" Target="slideMasters/slideMaster2.xml"/>
  <Relationship Id="rId17" Type="http://schemas.openxmlformats.org/officeDocument/2006/relationships/slideMaster" Target="slideMasters/slideMaster3.xml"/>
  <Relationship Id="rId18" Type="http://schemas.openxmlformats.org/officeDocument/2006/relationships/slideMaster" Target="slideMasters/slideMaster4.xml"/>
  <Relationship Id="rId19" Type="http://schemas.openxmlformats.org/officeDocument/2006/relationships/slide" Target="slides/slide1.xml"/>
  <Relationship Id="rId20" Type="http://schemas.openxmlformats.org/officeDocument/2006/relationships/slide" Target="slides/slide2.xml"/>
  <Relationship Id="rId21" Type="http://schemas.openxmlformats.org/officeDocument/2006/relationships/slide" Target="slides/slide3.xml"/>
  <Relationship Id="rId22" Type="http://schemas.openxmlformats.org/officeDocument/2006/relationships/slide" Target="slides/slide4.xml"/>
  <Relationship Id="rId23" Type="http://schemas.openxmlformats.org/officeDocument/2006/relationships/slide" Target="slides/slide5.xml"/>
  <Relationship Id="rId24" Type="http://schemas.openxmlformats.org/officeDocument/2006/relationships/slide" Target="slides/slide6.xml"/>
  <Relationship Id="rId25" Type="http://schemas.openxmlformats.org/officeDocument/2006/relationships/slide" Target="slides/slide7.xml"/>
  <Relationship Id="rId26" Type="http://schemas.openxmlformats.org/officeDocument/2006/relationships/slide" Target="slides/slide8.xml"/>
  <Relationship Id="rId27" Type="http://schemas.openxmlformats.org/officeDocument/2006/relationships/slide" Target="slides/slide9.xml"/>
  <Relationship Id="rId28" Type="http://schemas.openxmlformats.org/officeDocument/2006/relationships/slide" Target="slides/slide10.xml"/>
  <Relationship Id="rId29" Type="http://schemas.openxmlformats.org/officeDocument/2006/relationships/slide" Target="slides/slide11.xml"/>
  <Relationship Id="rId30" Type="http://schemas.openxmlformats.org/officeDocument/2006/relationships/slide" Target="slides/slide12.xml"/>
  <Relationship Id="rId31" Type="http://schemas.openxmlformats.org/officeDocument/2006/relationships/slide" Target="slides/slide13.xml"/>
  <Relationship Id="rId32" Type="http://schemas.openxmlformats.org/officeDocument/2006/relationships/slide" Target="slides/slide14.xml"/>
  <Relationship Id="rId33" Type="http://schemas.openxmlformats.org/officeDocument/2006/relationships/slide" Target="slides/slide15.xml"/>
  <Relationship Id="rId34" Type="http://schemas.openxmlformats.org/officeDocument/2006/relationships/slide" Target="slides/slide16.xml"/>
  <Relationship Id="rId35" Type="http://schemas.openxmlformats.org/officeDocument/2006/relationships/slide" Target="slides/slide17.xml"/>
  <Relationship Id="rId36" Type="http://schemas.openxmlformats.org/officeDocument/2006/relationships/slide" Target="slides/slide18.xml"/>
  <Relationship Id="rId37" Type="http://schemas.openxmlformats.org/officeDocument/2006/relationships/slide" Target="slides/slide19.xml"/>
  <Relationship Id="rId38" Type="http://schemas.openxmlformats.org/officeDocument/2006/relationships/slide" Target="slides/slide20.xml"/>
  <Relationship Id="rId39" Type="http://schemas.openxmlformats.org/officeDocument/2006/relationships/slide" Target="slides/slide21.xml"/>
  <Relationship Id="rId40" Type="http://schemas.openxmlformats.org/officeDocument/2006/relationships/slide" Target="slides/slide22.xml"/>
  <Relationship Id="rId41" Type="http://schemas.openxmlformats.org/officeDocument/2006/relationships/slide" Target="slides/slide23.xml"/>
  <Relationship Id="rId42" Type="http://schemas.openxmlformats.org/officeDocument/2006/relationships/slide" Target="slides/slide24.xml"/>
  <Relationship Id="rId43" Type="http://schemas.openxmlformats.org/officeDocument/2006/relationships/slide" Target="slides/slide25.xml"/>
  <Relationship Id="rId44" Type="http://schemas.openxmlformats.org/officeDocument/2006/relationships/slide" Target="slides/slide26.xml"/>
  <Relationship Id="rId45" Type="http://schemas.openxmlformats.org/officeDocument/2006/relationships/slide" Target="slides/slide27.xml"/>
  <Relationship Id="rId46" Type="http://schemas.openxmlformats.org/officeDocument/2006/relationships/slide" Target="slides/slide28.xml"/>
  <Relationship Id="rId47"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userId="a3f8efb9-7a26-42ba-bc36-c5c972e1eb32" providerId="ADAL" clId="{3C43F50A-2CAB-424F-B749-51ABD5DF96DC}"/>
    <pc:docChg chg="modSld">
      <pc:chgData name="Richa" userId="a3f8efb9-7a26-42ba-bc36-c5c972e1eb32" providerId="ADAL" clId="{3C43F50A-2CAB-424F-B749-51ABD5DF96DC}" dt="2021-05-25T21:38:15.429" v="1"/>
      <pc:docMkLst>
        <pc:docMk/>
      </pc:docMkLst>
      <pc:sldChg chg="addSp delSp modSp">
        <pc:chgData name="Richa" userId="a3f8efb9-7a26-42ba-bc36-c5c972e1eb32" providerId="ADAL" clId="{3C43F50A-2CAB-424F-B749-51ABD5DF96DC}" dt="2021-05-25T21:38:15.429" v="1"/>
        <pc:sldMkLst>
          <pc:docMk/>
          <pc:sldMk cId="812409474" sldId="1157"/>
        </pc:sldMkLst>
        <pc:graphicFrameChg chg="add del mod">
          <ac:chgData name="Richa" userId="a3f8efb9-7a26-42ba-bc36-c5c972e1eb32" providerId="ADAL" clId="{3C43F50A-2CAB-424F-B749-51ABD5DF96DC}" dt="2021-05-25T21:38:15.429" v="1"/>
          <ac:graphicFrameMkLst>
            <pc:docMk/>
            <pc:sldMk cId="812409474" sldId="1157"/>
            <ac:graphicFrameMk id="5" creationId="{E2E05A32-FE25-4405-AD2B-D1835452733A}"/>
          </ac:graphicFrameMkLst>
        </pc:graphicFrameChg>
      </pc:sldChg>
    </pc:docChg>
  </pc:docChgLst>
</pc:chgInfo>
</file>

<file path=ppt/charts/_rels/chart1.xml.rels><?xml version='1.0' encoding='UTF-8'?>
<Relationships xmlns="http://schemas.openxmlformats.org/package/2006/relationships">
  <Relationship Id="rId3" Type="http://schemas.openxmlformats.org/officeDocument/2006/relationships/oleObject" Target="https://logic20201-my.sharepoint.com/personal/annae_logic2020_com/Documents/Microsoft/Bing%20AAIG/ICE_taxonomy_supplyl1-l3.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chemeClr val="tx1"/>
                </a:solidFill>
              </a:rPr>
              <a:t>Car</a:t>
            </a:r>
            <a:r>
              <a:rPr lang="en-US" sz="800" baseline="0">
                <a:solidFill>
                  <a:schemeClr val="tx1"/>
                </a:solidFill>
              </a:rPr>
              <a:t> Manufacturers</a:t>
            </a:r>
            <a:endParaRPr lang="en-US" sz="8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Audi</c:v>
                </c:pt>
              </c:strCache>
            </c:strRef>
          </c:tx>
          <c:spPr>
            <a:ln w="28575" cap="rnd">
              <a:solidFill>
                <a:schemeClr val="accent1"/>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Sheet2!$C$2:$C$5</c:f>
              <c:numCache>
                <c:formatCode>General</c:formatCode>
                <c:ptCount val="4"/>
                <c:pt idx="0">
                  <c:v>100</c:v>
                </c:pt>
                <c:pt idx="1">
                  <c:v>105</c:v>
                </c:pt>
                <c:pt idx="2">
                  <c:v>93</c:v>
                </c:pt>
                <c:pt idx="3">
                  <c:v>110</c:v>
                </c:pt>
              </c:numCache>
            </c:numRef>
          </c:val>
          <c:smooth val="0"/>
          <c:extLst>
            <c:ext xmlns:c16="http://schemas.microsoft.com/office/drawing/2014/chart" uri="{C3380CC4-5D6E-409C-BE32-E72D297353CC}">
              <c16:uniqueId val="{00000000-4266-4D9D-938B-DECABC0CF790}"/>
            </c:ext>
          </c:extLst>
        </c:ser>
        <c:ser>
          <c:idx val="1"/>
          <c:order val="1"/>
          <c:tx>
            <c:strRef>
              <c:f>Sheet2!$D$1</c:f>
              <c:strCache>
                <c:ptCount val="1"/>
                <c:pt idx="0">
                  <c:v>Mercedes</c:v>
                </c:pt>
              </c:strCache>
            </c:strRef>
          </c:tx>
          <c:spPr>
            <a:ln w="28575" cap="rnd">
              <a:solidFill>
                <a:schemeClr val="accent2"/>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Sheet2!$D$2:$D$5</c:f>
              <c:numCache>
                <c:formatCode>General</c:formatCode>
                <c:ptCount val="4"/>
                <c:pt idx="0">
                  <c:v>75</c:v>
                </c:pt>
                <c:pt idx="1">
                  <c:v>77</c:v>
                </c:pt>
                <c:pt idx="2">
                  <c:v>80</c:v>
                </c:pt>
                <c:pt idx="3">
                  <c:v>87</c:v>
                </c:pt>
              </c:numCache>
            </c:numRef>
          </c:val>
          <c:smooth val="0"/>
          <c:extLst>
            <c:ext xmlns:c16="http://schemas.microsoft.com/office/drawing/2014/chart" uri="{C3380CC4-5D6E-409C-BE32-E72D297353CC}">
              <c16:uniqueId val="{00000001-4266-4D9D-938B-DECABC0CF790}"/>
            </c:ext>
          </c:extLst>
        </c:ser>
        <c:ser>
          <c:idx val="2"/>
          <c:order val="2"/>
          <c:tx>
            <c:strRef>
              <c:f>Sheet2!$E$1</c:f>
              <c:strCache>
                <c:ptCount val="1"/>
                <c:pt idx="0">
                  <c:v>Nissan</c:v>
                </c:pt>
              </c:strCache>
            </c:strRef>
          </c:tx>
          <c:spPr>
            <a:ln w="28575" cap="rnd">
              <a:solidFill>
                <a:schemeClr val="accent3"/>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Sheet2!$E$2:$E$5</c:f>
              <c:numCache>
                <c:formatCode>General</c:formatCode>
                <c:ptCount val="4"/>
                <c:pt idx="0">
                  <c:v>90</c:v>
                </c:pt>
                <c:pt idx="1">
                  <c:v>102</c:v>
                </c:pt>
                <c:pt idx="2">
                  <c:v>103</c:v>
                </c:pt>
                <c:pt idx="3">
                  <c:v>96</c:v>
                </c:pt>
              </c:numCache>
            </c:numRef>
          </c:val>
          <c:smooth val="0"/>
          <c:extLst>
            <c:ext xmlns:c16="http://schemas.microsoft.com/office/drawing/2014/chart" uri="{C3380CC4-5D6E-409C-BE32-E72D297353CC}">
              <c16:uniqueId val="{00000002-4266-4D9D-938B-DECABC0CF790}"/>
            </c:ext>
          </c:extLst>
        </c:ser>
        <c:ser>
          <c:idx val="3"/>
          <c:order val="3"/>
          <c:tx>
            <c:strRef>
              <c:f>Sheet2!$F$1</c:f>
              <c:strCache>
                <c:ptCount val="1"/>
                <c:pt idx="0">
                  <c:v>Honda</c:v>
                </c:pt>
              </c:strCache>
            </c:strRef>
          </c:tx>
          <c:spPr>
            <a:ln w="28575" cap="rnd">
              <a:solidFill>
                <a:schemeClr val="accent4"/>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Sheet2!$F$2:$F$5</c:f>
              <c:numCache>
                <c:formatCode>General</c:formatCode>
                <c:ptCount val="4"/>
                <c:pt idx="0">
                  <c:v>50</c:v>
                </c:pt>
                <c:pt idx="1">
                  <c:v>51</c:v>
                </c:pt>
                <c:pt idx="2">
                  <c:v>47</c:v>
                </c:pt>
                <c:pt idx="3">
                  <c:v>49</c:v>
                </c:pt>
              </c:numCache>
            </c:numRef>
          </c:val>
          <c:smooth val="0"/>
          <c:extLst>
            <c:ext xmlns:c16="http://schemas.microsoft.com/office/drawing/2014/chart" uri="{C3380CC4-5D6E-409C-BE32-E72D297353CC}">
              <c16:uniqueId val="{00000003-4266-4D9D-938B-DECABC0CF790}"/>
            </c:ext>
          </c:extLst>
        </c:ser>
        <c:ser>
          <c:idx val="4"/>
          <c:order val="4"/>
          <c:tx>
            <c:strRef>
              <c:f>Sheet2!$G$1</c:f>
              <c:strCache>
                <c:ptCount val="1"/>
                <c:pt idx="0">
                  <c:v>Moskvitch</c:v>
                </c:pt>
              </c:strCache>
            </c:strRef>
          </c:tx>
          <c:spPr>
            <a:ln w="28575" cap="rnd">
              <a:solidFill>
                <a:schemeClr val="accent5"/>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Sheet2!$G$2:$G$5</c:f>
              <c:numCache>
                <c:formatCode>General</c:formatCode>
                <c:ptCount val="4"/>
                <c:pt idx="0">
                  <c:v>15</c:v>
                </c:pt>
                <c:pt idx="1">
                  <c:v>55</c:v>
                </c:pt>
                <c:pt idx="2">
                  <c:v>67</c:v>
                </c:pt>
                <c:pt idx="3">
                  <c:v>80</c:v>
                </c:pt>
              </c:numCache>
            </c:numRef>
          </c:val>
          <c:smooth val="0"/>
          <c:extLst>
            <c:ext xmlns:c16="http://schemas.microsoft.com/office/drawing/2014/chart" uri="{C3380CC4-5D6E-409C-BE32-E72D297353CC}">
              <c16:uniqueId val="{00000004-4266-4D9D-938B-DECABC0CF790}"/>
            </c:ext>
          </c:extLst>
        </c:ser>
        <c:dLbls>
          <c:showLegendKey val="0"/>
          <c:showVal val="0"/>
          <c:showCatName val="0"/>
          <c:showSerName val="0"/>
          <c:showPercent val="0"/>
          <c:showBubbleSize val="0"/>
        </c:dLbls>
        <c:smooth val="0"/>
        <c:axId val="558721119"/>
        <c:axId val="740786191"/>
      </c:lineChart>
      <c:dateAx>
        <c:axId val="55872111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0786191"/>
        <c:crosses val="autoZero"/>
        <c:auto val="1"/>
        <c:lblOffset val="100"/>
        <c:baseTimeUnit val="months"/>
      </c:dateAx>
      <c:valAx>
        <c:axId val="74078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2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56.png"/>
  <Relationship Id="rId4" Type="http://schemas.openxmlformats.org/officeDocument/2006/relationships/image" Target="../media/image59.png"/>
</Relationships>

</file>

<file path=ppt/diagrams/_rels/drawing1.xml.rels><?xml version='1.0' encoding='UTF-8'?>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60.png"/>
  <Relationship Id="rId4" Type="http://schemas.openxmlformats.org/officeDocument/2006/relationships/image" Target="../media/image59.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4B1B5-230E-444C-BDC3-FD76A418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1B658-341D-4CF3-98D6-627A0B728602}">
      <dgm:prSet/>
      <dgm:spPr/>
      <dgm:t>
        <a:bodyPr/>
        <a:lstStyle/>
        <a:p>
          <a:pPr>
            <a:lnSpc>
              <a:spcPct val="100000"/>
            </a:lnSpc>
          </a:pPr>
          <a:r>
            <a:rPr lang="en-US"/>
            <a:t>Make meaningful predictions about the market during COVID</a:t>
          </a:r>
        </a:p>
      </dgm:t>
    </dgm:pt>
    <dgm:pt modelId="{A32929D2-925B-474B-8E5C-8BA319B280F2}" type="parTrans" cxnId="{1181D415-D394-4B6C-B2D8-8F31A0D3DCE2}">
      <dgm:prSet/>
      <dgm:spPr/>
      <dgm:t>
        <a:bodyPr/>
        <a:lstStyle/>
        <a:p>
          <a:endParaRPr lang="en-US"/>
        </a:p>
      </dgm:t>
    </dgm:pt>
    <dgm:pt modelId="{8F46822E-99E5-462D-99AA-01F096261133}" type="sibTrans" cxnId="{1181D415-D394-4B6C-B2D8-8F31A0D3DCE2}">
      <dgm:prSet/>
      <dgm:spPr/>
      <dgm:t>
        <a:bodyPr/>
        <a:lstStyle/>
        <a:p>
          <a:endParaRPr lang="en-US"/>
        </a:p>
      </dgm:t>
    </dgm:pt>
    <dgm:pt modelId="{48718042-DB9E-4062-BE81-CF6B62B5B86C}">
      <dgm:prSet/>
      <dgm:spPr/>
      <dgm:t>
        <a:bodyPr/>
        <a:lstStyle/>
        <a:p>
          <a:pPr>
            <a:lnSpc>
              <a:spcPct val="100000"/>
            </a:lnSpc>
          </a:pPr>
          <a:r>
            <a:rPr lang="en-US"/>
            <a:t>Apply several models to achieve concordance</a:t>
          </a:r>
        </a:p>
      </dgm:t>
    </dgm:pt>
    <dgm:pt modelId="{5CA1C40B-F533-425D-B6B0-EF3CA4E05BDE}" type="parTrans" cxnId="{613B2041-7554-453F-A849-9B72E405C269}">
      <dgm:prSet/>
      <dgm:spPr/>
      <dgm:t>
        <a:bodyPr/>
        <a:lstStyle/>
        <a:p>
          <a:endParaRPr lang="en-US"/>
        </a:p>
      </dgm:t>
    </dgm:pt>
    <dgm:pt modelId="{02820B32-06CC-4547-9AB9-AD77B20FF7C1}" type="sibTrans" cxnId="{613B2041-7554-453F-A849-9B72E405C269}">
      <dgm:prSet/>
      <dgm:spPr/>
      <dgm:t>
        <a:bodyPr/>
        <a:lstStyle/>
        <a:p>
          <a:endParaRPr lang="en-US"/>
        </a:p>
      </dgm:t>
    </dgm:pt>
    <dgm:pt modelId="{0F96A7A3-F2FC-4CF6-BACE-F17CDAA3D8A8}">
      <dgm:prSet/>
      <dgm:spPr/>
      <dgm:t>
        <a:bodyPr/>
        <a:lstStyle/>
        <a:p>
          <a:pPr>
            <a:lnSpc>
              <a:spcPct val="100000"/>
            </a:lnSpc>
          </a:pPr>
          <a:r>
            <a:rPr lang="en-US"/>
            <a:t>Create instantly useful graphics for presentation</a:t>
          </a:r>
        </a:p>
      </dgm:t>
    </dgm:pt>
    <dgm:pt modelId="{059E3C83-8964-4FA3-BF96-2DE2A2812826}" type="parTrans" cxnId="{03ABA10C-33F3-47F5-8E91-8318F59E3E7F}">
      <dgm:prSet/>
      <dgm:spPr/>
      <dgm:t>
        <a:bodyPr/>
        <a:lstStyle/>
        <a:p>
          <a:endParaRPr lang="en-US"/>
        </a:p>
      </dgm:t>
    </dgm:pt>
    <dgm:pt modelId="{EAD3C6E9-27AA-428D-A314-5A595ED48CD0}" type="sibTrans" cxnId="{03ABA10C-33F3-47F5-8E91-8318F59E3E7F}">
      <dgm:prSet/>
      <dgm:spPr/>
      <dgm:t>
        <a:bodyPr/>
        <a:lstStyle/>
        <a:p>
          <a:endParaRPr lang="en-US"/>
        </a:p>
      </dgm:t>
    </dgm:pt>
    <dgm:pt modelId="{A688B821-DC14-427A-8439-8DF13AB4EF82}" type="pres">
      <dgm:prSet presAssocID="{4E44B1B5-230E-444C-BDC3-FD76A4189AD6}" presName="root" presStyleCnt="0">
        <dgm:presLayoutVars>
          <dgm:dir/>
          <dgm:resizeHandles val="exact"/>
        </dgm:presLayoutVars>
      </dgm:prSet>
      <dgm:spPr/>
    </dgm:pt>
    <dgm:pt modelId="{B251D0DC-7842-46BD-A7D2-482C383F0BD8}" type="pres">
      <dgm:prSet presAssocID="{3C71B658-341D-4CF3-98D6-627A0B728602}" presName="compNode" presStyleCnt="0"/>
      <dgm:spPr/>
    </dgm:pt>
    <dgm:pt modelId="{F76A7CC7-63EA-48C5-B062-B18C09E147A7}" type="pres">
      <dgm:prSet presAssocID="{3C71B658-341D-4CF3-98D6-627A0B728602}" presName="bgRect" presStyleLbl="bgShp" presStyleIdx="0" presStyleCnt="3" custLinFactNeighborX="-13042" custLinFactNeighborY="-25095"/>
      <dgm:spPr/>
    </dgm:pt>
    <dgm:pt modelId="{B9CDBEFF-5CE9-47EF-B5BD-A3A461F9CF79}" type="pres">
      <dgm:prSet presAssocID="{3C71B658-341D-4CF3-98D6-627A0B728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2FF28D4B-FCF4-44E9-BE11-692C3BAC957D}" type="pres">
      <dgm:prSet presAssocID="{3C71B658-341D-4CF3-98D6-627A0B728602}" presName="spaceRect" presStyleCnt="0"/>
      <dgm:spPr/>
    </dgm:pt>
    <dgm:pt modelId="{D8A06085-E9A1-47D1-B2EE-6390CB9606D9}" type="pres">
      <dgm:prSet presAssocID="{3C71B658-341D-4CF3-98D6-627A0B728602}" presName="parTx" presStyleLbl="revTx" presStyleIdx="0" presStyleCnt="3">
        <dgm:presLayoutVars>
          <dgm:chMax val="0"/>
          <dgm:chPref val="0"/>
        </dgm:presLayoutVars>
      </dgm:prSet>
      <dgm:spPr/>
    </dgm:pt>
    <dgm:pt modelId="{7B093B3F-769A-4C9B-90D8-42E3E89C6ED4}" type="pres">
      <dgm:prSet presAssocID="{8F46822E-99E5-462D-99AA-01F096261133}" presName="sibTrans" presStyleCnt="0"/>
      <dgm:spPr/>
    </dgm:pt>
    <dgm:pt modelId="{75B0FF12-031C-423F-A245-120D7FAE17E1}" type="pres">
      <dgm:prSet presAssocID="{48718042-DB9E-4062-BE81-CF6B62B5B86C}" presName="compNode" presStyleCnt="0"/>
      <dgm:spPr/>
    </dgm:pt>
    <dgm:pt modelId="{2C267F80-33E6-4224-B17E-AC6A0EE39FC2}" type="pres">
      <dgm:prSet presAssocID="{48718042-DB9E-4062-BE81-CF6B62B5B86C}" presName="bgRect" presStyleLbl="bgShp" presStyleIdx="1" presStyleCnt="3"/>
      <dgm:spPr/>
    </dgm:pt>
    <dgm:pt modelId="{D5B0B42F-E8B2-46D4-A14D-9A35248BC048}" type="pres">
      <dgm:prSet presAssocID="{48718042-DB9E-4062-BE81-CF6B62B5B86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FA0F7F7-B64B-4B4A-9A72-01CA955DDE7E}" type="pres">
      <dgm:prSet presAssocID="{48718042-DB9E-4062-BE81-CF6B62B5B86C}" presName="spaceRect" presStyleCnt="0"/>
      <dgm:spPr/>
    </dgm:pt>
    <dgm:pt modelId="{B803728E-E819-4324-9247-CDE7BFF0148D}" type="pres">
      <dgm:prSet presAssocID="{48718042-DB9E-4062-BE81-CF6B62B5B86C}" presName="parTx" presStyleLbl="revTx" presStyleIdx="1" presStyleCnt="3">
        <dgm:presLayoutVars>
          <dgm:chMax val="0"/>
          <dgm:chPref val="0"/>
        </dgm:presLayoutVars>
      </dgm:prSet>
      <dgm:spPr/>
    </dgm:pt>
    <dgm:pt modelId="{B40FF96B-73C3-4B46-8CE6-ACF28B82B6C0}" type="pres">
      <dgm:prSet presAssocID="{02820B32-06CC-4547-9AB9-AD77B20FF7C1}" presName="sibTrans" presStyleCnt="0"/>
      <dgm:spPr/>
    </dgm:pt>
    <dgm:pt modelId="{590918AF-402E-47B8-9D4C-8CD116F33CD4}" type="pres">
      <dgm:prSet presAssocID="{0F96A7A3-F2FC-4CF6-BACE-F17CDAA3D8A8}" presName="compNode" presStyleCnt="0"/>
      <dgm:spPr/>
    </dgm:pt>
    <dgm:pt modelId="{511CE8BD-1A84-455F-A660-AA31B47EE2A4}" type="pres">
      <dgm:prSet presAssocID="{0F96A7A3-F2FC-4CF6-BACE-F17CDAA3D8A8}" presName="bgRect" presStyleLbl="bgShp" presStyleIdx="2" presStyleCnt="3"/>
      <dgm:spPr/>
    </dgm:pt>
    <dgm:pt modelId="{BB411EC2-885D-4DCA-9DBC-A30E098007CE}" type="pres">
      <dgm:prSet presAssocID="{0F96A7A3-F2FC-4CF6-BACE-F17CDAA3D8A8}" presName="iconRect" presStyleLbl="node1" presStyleIdx="2" presStyleCnt="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237CF1-7305-4755-855E-5D28F46B08D3}" type="pres">
      <dgm:prSet presAssocID="{0F96A7A3-F2FC-4CF6-BACE-F17CDAA3D8A8}" presName="spaceRect" presStyleCnt="0"/>
      <dgm:spPr/>
    </dgm:pt>
    <dgm:pt modelId="{BA6829AA-A2FD-4713-9AE4-A2D973E1280F}" type="pres">
      <dgm:prSet presAssocID="{0F96A7A3-F2FC-4CF6-BACE-F17CDAA3D8A8}" presName="parTx" presStyleLbl="revTx" presStyleIdx="2" presStyleCnt="3">
        <dgm:presLayoutVars>
          <dgm:chMax val="0"/>
          <dgm:chPref val="0"/>
        </dgm:presLayoutVars>
      </dgm:prSet>
      <dgm:spPr/>
    </dgm:pt>
  </dgm:ptLst>
  <dgm:cxnLst>
    <dgm:cxn modelId="{03ABA10C-33F3-47F5-8E91-8318F59E3E7F}" srcId="{4E44B1B5-230E-444C-BDC3-FD76A4189AD6}" destId="{0F96A7A3-F2FC-4CF6-BACE-F17CDAA3D8A8}" srcOrd="2" destOrd="0" parTransId="{059E3C83-8964-4FA3-BF96-2DE2A2812826}" sibTransId="{EAD3C6E9-27AA-428D-A314-5A595ED48CD0}"/>
    <dgm:cxn modelId="{1181D415-D394-4B6C-B2D8-8F31A0D3DCE2}" srcId="{4E44B1B5-230E-444C-BDC3-FD76A4189AD6}" destId="{3C71B658-341D-4CF3-98D6-627A0B728602}" srcOrd="0" destOrd="0" parTransId="{A32929D2-925B-474B-8E5C-8BA319B280F2}" sibTransId="{8F46822E-99E5-462D-99AA-01F096261133}"/>
    <dgm:cxn modelId="{FCC28D35-4AEA-4D0A-98E5-DB01293BA570}" type="presOf" srcId="{3C71B658-341D-4CF3-98D6-627A0B728602}" destId="{D8A06085-E9A1-47D1-B2EE-6390CB9606D9}" srcOrd="0" destOrd="0" presId="urn:microsoft.com/office/officeart/2018/2/layout/IconVerticalSolidList"/>
    <dgm:cxn modelId="{8809725C-16DB-4791-8CAF-C77F2250D15C}" type="presOf" srcId="{0F96A7A3-F2FC-4CF6-BACE-F17CDAA3D8A8}" destId="{BA6829AA-A2FD-4713-9AE4-A2D973E1280F}" srcOrd="0" destOrd="0" presId="urn:microsoft.com/office/officeart/2018/2/layout/IconVerticalSolidList"/>
    <dgm:cxn modelId="{613B2041-7554-453F-A849-9B72E405C269}" srcId="{4E44B1B5-230E-444C-BDC3-FD76A4189AD6}" destId="{48718042-DB9E-4062-BE81-CF6B62B5B86C}" srcOrd="1" destOrd="0" parTransId="{5CA1C40B-F533-425D-B6B0-EF3CA4E05BDE}" sibTransId="{02820B32-06CC-4547-9AB9-AD77B20FF7C1}"/>
    <dgm:cxn modelId="{98DDBB4C-EFE0-424A-AE73-E2F6255B6609}" type="presOf" srcId="{4E44B1B5-230E-444C-BDC3-FD76A4189AD6}" destId="{A688B821-DC14-427A-8439-8DF13AB4EF82}" srcOrd="0" destOrd="0" presId="urn:microsoft.com/office/officeart/2018/2/layout/IconVerticalSolidList"/>
    <dgm:cxn modelId="{C3C494EA-E009-4A4F-B1DF-0E461D06DC42}" type="presOf" srcId="{48718042-DB9E-4062-BE81-CF6B62B5B86C}" destId="{B803728E-E819-4324-9247-CDE7BFF0148D}" srcOrd="0" destOrd="0" presId="urn:microsoft.com/office/officeart/2018/2/layout/IconVerticalSolidList"/>
    <dgm:cxn modelId="{C9AEBB62-A31E-4226-A46F-79C1CEDED9DF}" type="presParOf" srcId="{A688B821-DC14-427A-8439-8DF13AB4EF82}" destId="{B251D0DC-7842-46BD-A7D2-482C383F0BD8}" srcOrd="0" destOrd="0" presId="urn:microsoft.com/office/officeart/2018/2/layout/IconVerticalSolidList"/>
    <dgm:cxn modelId="{F2454DD3-09BA-4CF8-93A1-E0CEC4631110}" type="presParOf" srcId="{B251D0DC-7842-46BD-A7D2-482C383F0BD8}" destId="{F76A7CC7-63EA-48C5-B062-B18C09E147A7}" srcOrd="0" destOrd="0" presId="urn:microsoft.com/office/officeart/2018/2/layout/IconVerticalSolidList"/>
    <dgm:cxn modelId="{FAD08F7B-C484-4370-BD93-4641188FA2D6}" type="presParOf" srcId="{B251D0DC-7842-46BD-A7D2-482C383F0BD8}" destId="{B9CDBEFF-5CE9-47EF-B5BD-A3A461F9CF79}" srcOrd="1" destOrd="0" presId="urn:microsoft.com/office/officeart/2018/2/layout/IconVerticalSolidList"/>
    <dgm:cxn modelId="{4C4F4424-26FF-40FD-BB22-750235C7A6AE}" type="presParOf" srcId="{B251D0DC-7842-46BD-A7D2-482C383F0BD8}" destId="{2FF28D4B-FCF4-44E9-BE11-692C3BAC957D}" srcOrd="2" destOrd="0" presId="urn:microsoft.com/office/officeart/2018/2/layout/IconVerticalSolidList"/>
    <dgm:cxn modelId="{89978A80-FE7F-4D72-81F1-519BD1AFFAF9}" type="presParOf" srcId="{B251D0DC-7842-46BD-A7D2-482C383F0BD8}" destId="{D8A06085-E9A1-47D1-B2EE-6390CB9606D9}" srcOrd="3" destOrd="0" presId="urn:microsoft.com/office/officeart/2018/2/layout/IconVerticalSolidList"/>
    <dgm:cxn modelId="{AA59EF16-A686-4046-9FF2-D4694DD1F2AF}" type="presParOf" srcId="{A688B821-DC14-427A-8439-8DF13AB4EF82}" destId="{7B093B3F-769A-4C9B-90D8-42E3E89C6ED4}" srcOrd="1" destOrd="0" presId="urn:microsoft.com/office/officeart/2018/2/layout/IconVerticalSolidList"/>
    <dgm:cxn modelId="{A816264E-D5F1-4036-95F1-534FE4E33D7F}" type="presParOf" srcId="{A688B821-DC14-427A-8439-8DF13AB4EF82}" destId="{75B0FF12-031C-423F-A245-120D7FAE17E1}" srcOrd="2" destOrd="0" presId="urn:microsoft.com/office/officeart/2018/2/layout/IconVerticalSolidList"/>
    <dgm:cxn modelId="{46B6A0A9-ADC9-483D-9D8F-54921BD182A9}" type="presParOf" srcId="{75B0FF12-031C-423F-A245-120D7FAE17E1}" destId="{2C267F80-33E6-4224-B17E-AC6A0EE39FC2}" srcOrd="0" destOrd="0" presId="urn:microsoft.com/office/officeart/2018/2/layout/IconVerticalSolidList"/>
    <dgm:cxn modelId="{76B4240E-C7AF-4C4C-A10C-2B507DD1B4A4}" type="presParOf" srcId="{75B0FF12-031C-423F-A245-120D7FAE17E1}" destId="{D5B0B42F-E8B2-46D4-A14D-9A35248BC048}" srcOrd="1" destOrd="0" presId="urn:microsoft.com/office/officeart/2018/2/layout/IconVerticalSolidList"/>
    <dgm:cxn modelId="{3B4BB327-B61D-44DE-9690-7FADD6B1D00F}" type="presParOf" srcId="{75B0FF12-031C-423F-A245-120D7FAE17E1}" destId="{7FA0F7F7-B64B-4B4A-9A72-01CA955DDE7E}" srcOrd="2" destOrd="0" presId="urn:microsoft.com/office/officeart/2018/2/layout/IconVerticalSolidList"/>
    <dgm:cxn modelId="{0961013D-8846-4795-9C50-F70F32249F72}" type="presParOf" srcId="{75B0FF12-031C-423F-A245-120D7FAE17E1}" destId="{B803728E-E819-4324-9247-CDE7BFF0148D}" srcOrd="3" destOrd="0" presId="urn:microsoft.com/office/officeart/2018/2/layout/IconVerticalSolidList"/>
    <dgm:cxn modelId="{D8349BA2-4951-456F-889E-30A639E8D874}" type="presParOf" srcId="{A688B821-DC14-427A-8439-8DF13AB4EF82}" destId="{B40FF96B-73C3-4B46-8CE6-ACF28B82B6C0}" srcOrd="3" destOrd="0" presId="urn:microsoft.com/office/officeart/2018/2/layout/IconVerticalSolidList"/>
    <dgm:cxn modelId="{FCEA6220-1194-4366-BBAC-143B844287BA}" type="presParOf" srcId="{A688B821-DC14-427A-8439-8DF13AB4EF82}" destId="{590918AF-402E-47B8-9D4C-8CD116F33CD4}" srcOrd="4" destOrd="0" presId="urn:microsoft.com/office/officeart/2018/2/layout/IconVerticalSolidList"/>
    <dgm:cxn modelId="{E258C979-7978-4737-9230-CF1A23814278}" type="presParOf" srcId="{590918AF-402E-47B8-9D4C-8CD116F33CD4}" destId="{511CE8BD-1A84-455F-A660-AA31B47EE2A4}" srcOrd="0" destOrd="0" presId="urn:microsoft.com/office/officeart/2018/2/layout/IconVerticalSolidList"/>
    <dgm:cxn modelId="{DCCA1F6B-2A70-4CAE-A317-8DAC415383FA}" type="presParOf" srcId="{590918AF-402E-47B8-9D4C-8CD116F33CD4}" destId="{BB411EC2-885D-4DCA-9DBC-A30E098007CE}" srcOrd="1" destOrd="0" presId="urn:microsoft.com/office/officeart/2018/2/layout/IconVerticalSolidList"/>
    <dgm:cxn modelId="{2E336931-0957-4F39-BF8D-671217262EEB}" type="presParOf" srcId="{590918AF-402E-47B8-9D4C-8CD116F33CD4}" destId="{BC237CF1-7305-4755-855E-5D28F46B08D3}" srcOrd="2" destOrd="0" presId="urn:microsoft.com/office/officeart/2018/2/layout/IconVerticalSolidList"/>
    <dgm:cxn modelId="{A08CAF63-29ED-42E3-8B78-14C78AC4F6B4}" type="presParOf" srcId="{590918AF-402E-47B8-9D4C-8CD116F33CD4}" destId="{BA6829AA-A2FD-4713-9AE4-A2D973E128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A7CC7-63EA-48C5-B062-B18C09E147A7}">
      <dsp:nvSpPr>
        <dsp:cNvPr id="0" name=""/>
        <dsp:cNvSpPr/>
      </dsp:nvSpPr>
      <dsp:spPr>
        <a:xfrm>
          <a:off x="0" y="0"/>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DBEFF-5CE9-47EF-B5BD-A3A461F9CF79}">
      <dsp:nvSpPr>
        <dsp:cNvPr id="0" name=""/>
        <dsp:cNvSpPr/>
      </dsp:nvSpPr>
      <dsp:spPr>
        <a:xfrm>
          <a:off x="320466" y="238816"/>
          <a:ext cx="582665" cy="582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06085-E9A1-47D1-B2EE-6390CB9606D9}">
      <dsp:nvSpPr>
        <dsp:cNvPr id="0" name=""/>
        <dsp:cNvSpPr/>
      </dsp:nvSpPr>
      <dsp:spPr>
        <a:xfrm>
          <a:off x="1223598" y="452"/>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Make meaningful predictions about the market during COVID</a:t>
          </a:r>
        </a:p>
      </dsp:txBody>
      <dsp:txXfrm>
        <a:off x="1223598" y="452"/>
        <a:ext cx="3210781" cy="1059392"/>
      </dsp:txXfrm>
    </dsp:sp>
    <dsp:sp modelId="{2C267F80-33E6-4224-B17E-AC6A0EE39FC2}">
      <dsp:nvSpPr>
        <dsp:cNvPr id="0" name=""/>
        <dsp:cNvSpPr/>
      </dsp:nvSpPr>
      <dsp:spPr>
        <a:xfrm>
          <a:off x="0" y="132469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0B42F-E8B2-46D4-A14D-9A35248BC048}">
      <dsp:nvSpPr>
        <dsp:cNvPr id="0" name=""/>
        <dsp:cNvSpPr/>
      </dsp:nvSpPr>
      <dsp:spPr>
        <a:xfrm>
          <a:off x="320466" y="1563056"/>
          <a:ext cx="582665" cy="58266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3728E-E819-4324-9247-CDE7BFF0148D}">
      <dsp:nvSpPr>
        <dsp:cNvPr id="0" name=""/>
        <dsp:cNvSpPr/>
      </dsp:nvSpPr>
      <dsp:spPr>
        <a:xfrm>
          <a:off x="1223598" y="132469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Apply several models to achieve concordance</a:t>
          </a:r>
        </a:p>
      </dsp:txBody>
      <dsp:txXfrm>
        <a:off x="1223598" y="1324693"/>
        <a:ext cx="3210781" cy="1059392"/>
      </dsp:txXfrm>
    </dsp:sp>
    <dsp:sp modelId="{511CE8BD-1A84-455F-A660-AA31B47EE2A4}">
      <dsp:nvSpPr>
        <dsp:cNvPr id="0" name=""/>
        <dsp:cNvSpPr/>
      </dsp:nvSpPr>
      <dsp:spPr>
        <a:xfrm>
          <a:off x="0" y="264893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11EC2-885D-4DCA-9DBC-A30E098007CE}">
      <dsp:nvSpPr>
        <dsp:cNvPr id="0" name=""/>
        <dsp:cNvSpPr/>
      </dsp:nvSpPr>
      <dsp:spPr>
        <a:xfrm>
          <a:off x="320466" y="2887297"/>
          <a:ext cx="582665" cy="582665"/>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29AA-A2FD-4713-9AE4-A2D973E1280F}">
      <dsp:nvSpPr>
        <dsp:cNvPr id="0" name=""/>
        <dsp:cNvSpPr/>
      </dsp:nvSpPr>
      <dsp:spPr>
        <a:xfrm>
          <a:off x="1223598" y="264893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Create instantly useful graphics for presentation</a:t>
          </a:r>
        </a:p>
      </dsp:txBody>
      <dsp:txXfrm>
        <a:off x="1223598" y="2648933"/>
        <a:ext cx="3210781" cy="10593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Relationships xmlns="http://schemas.openxmlformats.org/package/2006/relationships">
  <Relationship Id="rId1" Type="http://schemas.openxmlformats.org/officeDocument/2006/relationships/theme" Target="../theme/theme6.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CCCA74-FA5A-42A9-AEE0-D20314A141EA}" type="datetimeFigureOut">
              <a:rPr lang="en-US" smtClean="0"/>
              <a:t>5/24/2021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766F4-01A4-4A36-9FCA-D21B4F46D6FC}" type="slidenum">
              <a:rPr lang="en-US" smtClean="0"/>
              <a:t>‹#›</a:t>
            </a:fld>
            <a:endParaRPr lang="en-US"/>
          </a:p>
        </p:txBody>
      </p:sp>
    </p:spTree>
    <p:extLst>
      <p:ext uri="{BB962C8B-B14F-4D97-AF65-F5344CB8AC3E}">
        <p14:creationId xmlns:p14="http://schemas.microsoft.com/office/powerpoint/2010/main" val="2251333089"/>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
  <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74EC-B2F0-49E3-93FE-D3417D85586D}"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632E7-18E4-49BD-B0CC-27B3CD228C95}" type="slidenum">
              <a:rPr lang="en-US" smtClean="0"/>
              <a:t>‹#›</a:t>
            </a:fld>
            <a:endParaRPr lang="en-US"/>
          </a:p>
        </p:txBody>
      </p:sp>
    </p:spTree>
    <p:extLst>
      <p:ext uri="{BB962C8B-B14F-4D97-AF65-F5344CB8AC3E}">
        <p14:creationId xmlns:p14="http://schemas.microsoft.com/office/powerpoint/2010/main" val="263923144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3</a:t>
            </a:fld>
            <a:endParaRPr lang="en-US"/>
          </a:p>
        </p:txBody>
      </p:sp>
    </p:spTree>
    <p:extLst>
      <p:ext uri="{BB962C8B-B14F-4D97-AF65-F5344CB8AC3E}">
        <p14:creationId xmlns:p14="http://schemas.microsoft.com/office/powerpoint/2010/main" val="2255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632E7-18E4-49BD-B0CC-27B3CD228C95}" type="slidenum">
              <a:rPr lang="en-US" smtClean="0"/>
              <a:t>6</a:t>
            </a:fld>
            <a:endParaRPr lang="en-US"/>
          </a:p>
        </p:txBody>
      </p:sp>
    </p:spTree>
    <p:extLst>
      <p:ext uri="{BB962C8B-B14F-4D97-AF65-F5344CB8AC3E}">
        <p14:creationId xmlns:p14="http://schemas.microsoft.com/office/powerpoint/2010/main" val="4161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7</a:t>
            </a:fld>
            <a:endParaRPr lang="en-US"/>
          </a:p>
        </p:txBody>
      </p:sp>
    </p:spTree>
    <p:extLst>
      <p:ext uri="{BB962C8B-B14F-4D97-AF65-F5344CB8AC3E}">
        <p14:creationId xmlns:p14="http://schemas.microsoft.com/office/powerpoint/2010/main" val="19835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9</a:t>
            </a:fld>
            <a:endParaRPr lang="en-US"/>
          </a:p>
        </p:txBody>
      </p:sp>
    </p:spTree>
    <p:extLst>
      <p:ext uri="{BB962C8B-B14F-4D97-AF65-F5344CB8AC3E}">
        <p14:creationId xmlns:p14="http://schemas.microsoft.com/office/powerpoint/2010/main" val="41136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12</a:t>
            </a:fld>
            <a:endParaRPr lang="en-US"/>
          </a:p>
        </p:txBody>
      </p:sp>
    </p:spTree>
    <p:extLst>
      <p:ext uri="{BB962C8B-B14F-4D97-AF65-F5344CB8AC3E}">
        <p14:creationId xmlns:p14="http://schemas.microsoft.com/office/powerpoint/2010/main" val="21149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80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1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619" indent="0" fontAlgn="base">
              <a:spcBef>
                <a:spcPts val="0"/>
              </a:spcBef>
              <a:spcAft>
                <a:spcPts val="600"/>
              </a:spcAft>
              <a:buClr>
                <a:srgbClr val="FF6600"/>
              </a:buClr>
              <a:buNone/>
            </a:pPr>
            <a:r>
              <a:rPr lang="en-US" sz="1400" i="1" dirty="0">
                <a:solidFill>
                  <a:schemeClr val="tx2"/>
                </a:solidFill>
                <a:latin typeface="Segoe UI"/>
                <a:cs typeface="Segoe UI"/>
              </a:rPr>
              <a:t>Revised Use Cases:</a:t>
            </a:r>
          </a:p>
          <a:p>
            <a:pPr marL="247069" indent="-171450" fontAlgn="base">
              <a:spcBef>
                <a:spcPts val="0"/>
              </a:spcBef>
              <a:spcAft>
                <a:spcPts val="600"/>
              </a:spcAft>
              <a:buClr>
                <a:srgbClr val="FF6600"/>
              </a:buClr>
            </a:pPr>
            <a:r>
              <a:rPr lang="en-US" sz="1200" dirty="0">
                <a:latin typeface="Segoe UI"/>
                <a:cs typeface="Segoe UI"/>
              </a:rPr>
              <a:t>Allow categorizing queries from multiple topic association point of view (holographic affinity map): every category in every taxonomy in the tool becomes a topic</a:t>
            </a:r>
          </a:p>
          <a:p>
            <a:pPr marL="247069" indent="-171450" fontAlgn="base">
              <a:spcBef>
                <a:spcPts val="0"/>
              </a:spcBef>
              <a:spcAft>
                <a:spcPts val="600"/>
              </a:spcAft>
              <a:buClr>
                <a:srgbClr val="FF6600"/>
              </a:buClr>
            </a:pPr>
            <a:r>
              <a:rPr lang="en-US" sz="1200" dirty="0">
                <a:latin typeface="Segoe UI"/>
                <a:cs typeface="Segoe UI"/>
              </a:rPr>
              <a:t>Allow pulling statistics and trends from custom manually imposed topics structures (“hierarchies”)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Approach benefits:</a:t>
            </a:r>
          </a:p>
          <a:p>
            <a:pPr marL="247069" indent="-171450" fontAlgn="base">
              <a:spcBef>
                <a:spcPts val="0"/>
              </a:spcBef>
              <a:spcAft>
                <a:spcPts val="600"/>
              </a:spcAft>
              <a:buClr>
                <a:srgbClr val="FF6600"/>
              </a:buClr>
            </a:pPr>
            <a:r>
              <a:rPr lang="en-US" sz="1200" dirty="0">
                <a:latin typeface="Segoe UI"/>
                <a:cs typeface="Segoe UI"/>
              </a:rPr>
              <a:t>Shift from labeling to exploratory work</a:t>
            </a:r>
          </a:p>
          <a:p>
            <a:pPr marL="247069" indent="-171450" fontAlgn="base">
              <a:spcBef>
                <a:spcPts val="0"/>
              </a:spcBef>
              <a:spcAft>
                <a:spcPts val="600"/>
              </a:spcAft>
              <a:buClr>
                <a:srgbClr val="FF6600"/>
              </a:buClr>
            </a:pPr>
            <a:r>
              <a:rPr lang="en-US" sz="1200" dirty="0">
                <a:latin typeface="Segoe UI"/>
                <a:cs typeface="Segoe UI"/>
              </a:rPr>
              <a:t>Seeding vs distinct query collection</a:t>
            </a:r>
          </a:p>
          <a:p>
            <a:pPr marL="247069" indent="-171450" fontAlgn="base">
              <a:spcBef>
                <a:spcPts val="0"/>
              </a:spcBef>
              <a:spcAft>
                <a:spcPts val="600"/>
              </a:spcAft>
              <a:buClr>
                <a:srgbClr val="FF6600"/>
              </a:buClr>
            </a:pPr>
            <a:r>
              <a:rPr lang="en-US" sz="1200" dirty="0">
                <a:latin typeface="Segoe UI"/>
                <a:cs typeface="Segoe UI"/>
              </a:rPr>
              <a:t>No conflicts of categories or necessity to pick one when multiple are available</a:t>
            </a:r>
          </a:p>
          <a:p>
            <a:pPr marL="247069" indent="-171450" fontAlgn="base">
              <a:spcBef>
                <a:spcPts val="0"/>
              </a:spcBef>
              <a:spcAft>
                <a:spcPts val="600"/>
              </a:spcAft>
              <a:buClr>
                <a:srgbClr val="FF6600"/>
              </a:buClr>
            </a:pPr>
            <a:r>
              <a:rPr lang="en-US" sz="1200" dirty="0">
                <a:latin typeface="Segoe UI"/>
                <a:cs typeface="Segoe UI"/>
              </a:rPr>
              <a:t>Representation of the whole data pipeline</a:t>
            </a:r>
          </a:p>
          <a:p>
            <a:pPr marL="247069" indent="-171450" fontAlgn="base">
              <a:spcBef>
                <a:spcPts val="0"/>
              </a:spcBef>
              <a:spcAft>
                <a:spcPts val="600"/>
              </a:spcAft>
              <a:buClr>
                <a:srgbClr val="FF6600"/>
              </a:buClr>
            </a:pPr>
            <a:r>
              <a:rPr lang="en-US" sz="1200" dirty="0">
                <a:latin typeface="Segoe UI"/>
                <a:cs typeface="Segoe UI"/>
              </a:rPr>
              <a:t>Automated topic suggestions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Concerns identified during the initial design phase:</a:t>
            </a:r>
          </a:p>
          <a:p>
            <a:pPr marL="247069" indent="-171450" fontAlgn="base">
              <a:spcBef>
                <a:spcPts val="0"/>
              </a:spcBef>
              <a:spcAft>
                <a:spcPts val="600"/>
              </a:spcAft>
              <a:buClr>
                <a:srgbClr val="FF6600"/>
              </a:buClr>
            </a:pPr>
            <a:r>
              <a:rPr lang="en-US" sz="1200" dirty="0">
                <a:latin typeface="Segoe UI"/>
                <a:cs typeface="Segoe UI"/>
              </a:rPr>
              <a:t>Paradigm shift from manual data labeling and training</a:t>
            </a:r>
          </a:p>
          <a:p>
            <a:endParaRPr lang="en-US" dirty="0"/>
          </a:p>
        </p:txBody>
      </p:sp>
      <p:sp>
        <p:nvSpPr>
          <p:cNvPr id="4" name="Slide Number Placeholder 3"/>
          <p:cNvSpPr>
            <a:spLocks noGrp="1"/>
          </p:cNvSpPr>
          <p:nvPr>
            <p:ph type="sldNum" sz="quarter" idx="5"/>
          </p:nvPr>
        </p:nvSpPr>
        <p:spPr/>
        <p:txBody>
          <a:bodyPr/>
          <a:lstStyle/>
          <a:p>
            <a:fld id="{388A8AC2-1EF0-478D-9FF7-89001D2D9FA6}" type="slidenum">
              <a:rPr lang="en-US" smtClean="0"/>
              <a:t>26</a:t>
            </a:fld>
            <a:endParaRPr lang="en-US"/>
          </a:p>
        </p:txBody>
      </p:sp>
    </p:spTree>
    <p:extLst>
      <p:ext uri="{BB962C8B-B14F-4D97-AF65-F5344CB8AC3E}">
        <p14:creationId xmlns:p14="http://schemas.microsoft.com/office/powerpoint/2010/main" val="2943622673"/>
      </p:ext>
    </p:extLst>
  </p:cSld>
  <p:clrMapOvr>
    <a:masterClrMapping/>
  </p:clrMapOvr>
</p:notes>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3.xml.rels><?xml version='1.0' encoding='UTF-8'?>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6.jpeg"/>
  <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26.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2586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2260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 Slide">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BEA538C-E4F2-3F40-B1D4-9B8D89EF80E6}"/>
              </a:ext>
            </a:extLst>
          </p:cNvPr>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BDB6858C-728F-8844-924C-199F5011EBD8}"/>
              </a:ext>
            </a:extLst>
          </p:cNvPr>
          <p:cNvSpPr>
            <a:spLocks noGrp="1"/>
          </p:cNvSpPr>
          <p:nvPr>
            <p:ph idx="1"/>
          </p:nvPr>
        </p:nvSpPr>
        <p:spPr>
          <a:xfrm>
            <a:off x="608013" y="1143000"/>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07F74D2-824F-0540-BECA-D6A206871B4B}"/>
              </a:ext>
            </a:extLst>
          </p:cNvPr>
          <p:cNvSpPr>
            <a:spLocks noGrp="1"/>
          </p:cNvSpPr>
          <p:nvPr>
            <p:ph type="title"/>
          </p:nvPr>
        </p:nvSpPr>
        <p:spPr>
          <a:xfrm>
            <a:off x="608013" y="228600"/>
            <a:ext cx="10107612" cy="892630"/>
          </a:xfrm>
        </p:spPr>
        <p:txBody>
          <a:bodyPr/>
          <a:lstStyle/>
          <a:p>
            <a:r>
              <a:rPr lang="en-US" dirty="0"/>
              <a:t>Click to edit Master title style</a:t>
            </a:r>
          </a:p>
        </p:txBody>
      </p:sp>
    </p:spTree>
    <p:extLst>
      <p:ext uri="{BB962C8B-B14F-4D97-AF65-F5344CB8AC3E}">
        <p14:creationId xmlns:p14="http://schemas.microsoft.com/office/powerpoint/2010/main" val="1075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1507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2019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251056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16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0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233196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1215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Slide Option 4">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12"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14"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16"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970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8" name="Rectangle 27"/>
          <p:cNvSpPr/>
          <p:nvPr userDrawn="1"/>
        </p:nvSpPr>
        <p:spPr>
          <a:xfrm>
            <a:off x="0" y="19050"/>
            <a:ext cx="6000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3800544" y="19048"/>
            <a:ext cx="8388282" cy="685265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Segoe UI"/>
            </a:endParaRPr>
          </a:p>
        </p:txBody>
      </p:sp>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20" name="Freeform 19"/>
          <p:cNvSpPr/>
          <p:nvPr userDrawn="1"/>
        </p:nvSpPr>
        <p:spPr>
          <a:xfrm flipH="1" flipV="1">
            <a:off x="1077481" y="19049"/>
            <a:ext cx="8237456" cy="6864517"/>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30"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31"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&lt;&lt;Address, etc.&gt;&gt;</a:t>
            </a:r>
          </a:p>
          <a:p>
            <a:pPr lvl="0"/>
            <a:endParaRPr lang="en-US"/>
          </a:p>
        </p:txBody>
      </p:sp>
      <p:sp>
        <p:nvSpPr>
          <p:cNvPr id="32"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8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2016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6500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429142" y="6445249"/>
            <a:ext cx="492983" cy="365125"/>
          </a:xfrm>
          <a:prstGeom prst="rect">
            <a:avLst/>
          </a:prstGeom>
        </p:spPr>
        <p:txBody>
          <a:bodyPr/>
          <a:lstStyle>
            <a:lvl1pPr>
              <a:defRPr>
                <a:solidFill>
                  <a:schemeClr val="tx1"/>
                </a:solidFill>
                <a:latin typeface="Segoe UI" panose="020B0502040204020203" pitchFamily="34" charset="0"/>
                <a:cs typeface="Segoe UI" panose="020B0502040204020203" pitchFamily="34" charset="0"/>
              </a:defRPr>
            </a:lvl1pPr>
          </a:lstStyle>
          <a:p>
            <a:pPr algn="r">
              <a:defRPr/>
            </a:pPr>
            <a:fld id="{9DA35227-68DA-4B3D-97A3-48140107CA43}" type="slidenum">
              <a:rPr lang="en-US" sz="1200" smtClean="0"/>
              <a:pPr algn="r">
                <a:defRPr/>
              </a:pPr>
              <a:t>‹#›</a:t>
            </a:fld>
            <a:endParaRPr lang="en-US" sz="1200"/>
          </a:p>
        </p:txBody>
      </p:sp>
    </p:spTree>
    <p:extLst>
      <p:ext uri="{BB962C8B-B14F-4D97-AF65-F5344CB8AC3E}">
        <p14:creationId xmlns:p14="http://schemas.microsoft.com/office/powerpoint/2010/main" val="35834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380191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621821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33C69BC-5B08-43C5-A954-472A7C915CE3}"/>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3" name="Footer Placeholder 1">
            <a:extLst>
              <a:ext uri="{FF2B5EF4-FFF2-40B4-BE49-F238E27FC236}">
                <a16:creationId xmlns:a16="http://schemas.microsoft.com/office/drawing/2014/main" id="{B726758D-DA64-4C1E-92A0-41DD6A2BB7E3}"/>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199"/>
            </a:lvl1pPr>
            <a:lvl2pPr>
              <a:defRPr sz="2666"/>
            </a:lvl2pPr>
            <a:lvl3pPr>
              <a:defRPr sz="2399"/>
            </a:lvl3pPr>
            <a:lvl4pPr>
              <a:defRPr sz="2132"/>
            </a:lvl4pPr>
            <a:lvl5pPr>
              <a:defRPr sz="21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Tree>
    <p:extLst>
      <p:ext uri="{BB962C8B-B14F-4D97-AF65-F5344CB8AC3E}">
        <p14:creationId xmlns:p14="http://schemas.microsoft.com/office/powerpoint/2010/main" val="87850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7D887F-4DC5-4EA9-A7D8-74FC212581EF}"/>
              </a:ext>
            </a:extLst>
          </p:cNvPr>
          <p:cNvSpPr/>
          <p:nvPr userDrawn="1"/>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1" name="Slide Number Placeholder 5">
            <a:extLst>
              <a:ext uri="{FF2B5EF4-FFF2-40B4-BE49-F238E27FC236}">
                <a16:creationId xmlns:a16="http://schemas.microsoft.com/office/drawing/2014/main" id="{58DC4163-018B-4278-88DA-DDF32B7CBBDB}"/>
              </a:ext>
            </a:extLst>
          </p:cNvPr>
          <p:cNvSpPr txBox="1">
            <a:spLocks/>
          </p:cNvSpPr>
          <p:nvPr userDrawn="1"/>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17634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970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8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26" name="Rectangle 25"/>
          <p:cNvSpPr/>
          <p:nvPr userDrawn="1"/>
        </p:nvSpPr>
        <p:spPr bwMode="gray">
          <a:xfrm>
            <a:off x="0" y="-3"/>
            <a:ext cx="6000750" cy="6877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bwMode="gray">
          <a:xfrm>
            <a:off x="5809129" y="1"/>
            <a:ext cx="639239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cstate="print">
              <a:extLst>
                <a:ext uri="{28A0092B-C50C-407E-A947-70E740481C1C}">
                  <a14:useLocalDpi xmlns:a14="http://schemas.microsoft.com/office/drawing/2010/main"/>
                </a:ext>
              </a:extLst>
            </a:blip>
            <a:srcRect/>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3" name="Freeform 22"/>
          <p:cNvSpPr/>
          <p:nvPr userDrawn="1"/>
        </p:nvSpPr>
        <p:spPr bwMode="gray">
          <a:xfrm flipH="1" flipV="1">
            <a:off x="1108654" y="-4"/>
            <a:ext cx="8237456" cy="690436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19" name="Straight Connector 1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16"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25"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2" name="TextBox 1"/>
          <p:cNvSpPr txBox="1"/>
          <p:nvPr userDrawn="1"/>
        </p:nvSpPr>
        <p:spPr>
          <a:xfrm>
            <a:off x="828279" y="6250930"/>
            <a:ext cx="1655325" cy="307777"/>
          </a:xfrm>
          <a:prstGeom prst="rect">
            <a:avLst/>
          </a:prstGeom>
          <a:noFill/>
        </p:spPr>
        <p:txBody>
          <a:bodyPr wrap="none" rtlCol="0">
            <a:spAutoFit/>
          </a:bodyPr>
          <a:lstStyle/>
          <a:p>
            <a:fld id="{BD1CE7E4-4559-4B12-9572-3A3AEB79D231}" type="datetime2">
              <a:rPr lang="en-US" sz="1400" smtClean="0">
                <a:solidFill>
                  <a:schemeClr val="accent5">
                    <a:lumMod val="50000"/>
                  </a:schemeClr>
                </a:solidFill>
                <a:latin typeface="Segoe UI" panose="020B0502040204020203" pitchFamily="34" charset="0"/>
                <a:cs typeface="Segoe UI" panose="020B0502040204020203" pitchFamily="34" charset="0"/>
              </a:rPr>
              <a:t>Monday, May 24, 2021</a:t>
            </a:fld>
            <a:endParaRPr lang="en-US" sz="1600">
              <a:solidFill>
                <a:schemeClr val="accent5">
                  <a:lumMod val="50000"/>
                </a:schemeClr>
              </a:soli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993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2648" y="1143000"/>
            <a:ext cx="10969942" cy="4863736"/>
          </a:xfrm>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8012" y="228600"/>
            <a:ext cx="10969942" cy="892629"/>
          </a:xfrm>
        </p:spPr>
        <p:txBody>
          <a:bodyPr lIns="91440" tIns="91440" rIns="91440" bIns="91440" anchor="t" anchorCtr="0"/>
          <a:lstStyle>
            <a:lvl1pPr>
              <a:defRPr sz="2600"/>
            </a:lvl1pPr>
          </a:lstStyle>
          <a:p>
            <a:r>
              <a:rPr lang="en-US"/>
              <a:t>Click to edit Master title style</a:t>
            </a:r>
          </a:p>
        </p:txBody>
      </p:sp>
    </p:spTree>
    <p:extLst>
      <p:ext uri="{BB962C8B-B14F-4D97-AF65-F5344CB8AC3E}">
        <p14:creationId xmlns:p14="http://schemas.microsoft.com/office/powerpoint/2010/main" val="334790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Break - Dark">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2" y="0"/>
            <a:ext cx="6477881" cy="0"/>
          </a:xfrm>
          <a:prstGeom prst="line">
            <a:avLst/>
          </a:prstGeom>
          <a:ln w="22225">
            <a:solidFill>
              <a:srgbClr val="283A8F"/>
            </a:solidFill>
          </a:ln>
        </p:spPr>
        <p:style>
          <a:lnRef idx="1">
            <a:schemeClr val="accent1"/>
          </a:lnRef>
          <a:fillRef idx="0">
            <a:schemeClr val="accent1"/>
          </a:fillRef>
          <a:effectRef idx="0">
            <a:schemeClr val="accent1"/>
          </a:effectRef>
          <a:fontRef idx="minor">
            <a:schemeClr val="tx1"/>
          </a:fontRef>
        </p:style>
      </p:cxnSp>
      <p:sp>
        <p:nvSpPr>
          <p:cNvPr id="11" name="Freeform 10"/>
          <p:cNvSpPr/>
          <p:nvPr userDrawn="1"/>
        </p:nvSpPr>
        <p:spPr bwMode="gray">
          <a:xfrm>
            <a:off x="6764866" y="-4"/>
            <a:ext cx="5423959" cy="67564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90467" y="431406"/>
            <a:ext cx="1932310" cy="1112111"/>
          </a:xfrm>
          <a:prstGeom prst="rect">
            <a:avLst/>
          </a:prstGeom>
        </p:spPr>
      </p:pic>
      <p:sp>
        <p:nvSpPr>
          <p:cNvPr id="17" name="Freeform 16"/>
          <p:cNvSpPr/>
          <p:nvPr userDrawn="1"/>
        </p:nvSpPr>
        <p:spPr bwMode="gray">
          <a:xfrm flipH="1" flipV="1">
            <a:off x="1077481" y="-889"/>
            <a:ext cx="823745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tx2"/>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 name="Rectangle 1"/>
          <p:cNvSpPr/>
          <p:nvPr userDrawn="1"/>
        </p:nvSpPr>
        <p:spPr bwMode="gray">
          <a:xfrm>
            <a:off x="0" y="0"/>
            <a:ext cx="60007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941481" y="3392092"/>
            <a:ext cx="6373719" cy="636481"/>
          </a:xfrm>
          <a:prstGeom prst="rect">
            <a:avLst/>
          </a:prstGeom>
        </p:spPr>
        <p:txBody>
          <a:bodyPr lIns="91440" tIns="91440" rIns="91440" bIns="91440" anchor="t" anchorCtr="0">
            <a:noAutofit/>
          </a:bodyPr>
          <a:lstStyle>
            <a:lvl1pPr algn="l">
              <a:defRPr sz="3730" b="1" baseline="0">
                <a:solidFill>
                  <a:schemeClr val="accent3"/>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9" name="Subtitle 8"/>
          <p:cNvSpPr>
            <a:spLocks noGrp="1"/>
          </p:cNvSpPr>
          <p:nvPr>
            <p:ph type="subTitle" idx="1" hasCustomPrompt="1"/>
          </p:nvPr>
        </p:nvSpPr>
        <p:spPr>
          <a:xfrm>
            <a:off x="941481" y="4028571"/>
            <a:ext cx="6373719" cy="633093"/>
          </a:xfrm>
          <a:prstGeom prst="rect">
            <a:avLst/>
          </a:prstGeom>
        </p:spPr>
        <p:txBody>
          <a:bodyPr lIns="91440" tIns="91440" rIns="91440" bIns="91440" anchor="t" anchorCtr="0">
            <a:noAutofit/>
          </a:bodyPr>
          <a:lstStyle>
            <a:lvl1pPr marL="0" indent="0" algn="l">
              <a:buNone/>
              <a:defRPr sz="2800" b="0" cap="none" spc="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5" name="Content Placeholder 4"/>
          <p:cNvSpPr>
            <a:spLocks noGrp="1"/>
          </p:cNvSpPr>
          <p:nvPr>
            <p:ph sz="quarter" idx="10" hasCustomPrompt="1"/>
          </p:nvPr>
        </p:nvSpPr>
        <p:spPr>
          <a:xfrm>
            <a:off x="9153526" y="3086101"/>
            <a:ext cx="1924050" cy="1866900"/>
          </a:xfrm>
        </p:spPr>
        <p:txBody>
          <a:bodyPr anchor="t">
            <a:normAutofit/>
          </a:bodyPr>
          <a:lstStyle>
            <a:lvl1pPr marL="0" indent="0">
              <a:buNone/>
              <a:defRPr sz="1200" baseline="0"/>
            </a:lvl1pPr>
          </a:lstStyle>
          <a:p>
            <a:pPr lvl="0"/>
            <a:r>
              <a:rPr lang="en-US"/>
              <a:t>&lt;&lt;Insert Image from Icon Library&gt;&gt;</a:t>
            </a:r>
          </a:p>
        </p:txBody>
      </p:sp>
    </p:spTree>
    <p:extLst>
      <p:ext uri="{BB962C8B-B14F-4D97-AF65-F5344CB8AC3E}">
        <p14:creationId xmlns:p14="http://schemas.microsoft.com/office/powerpoint/2010/main" val="3922260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Relationships xmlns="http://schemas.openxmlformats.org/package/2006/relationships">
  <Relationship Id="rId8" Type="http://schemas.openxmlformats.org/officeDocument/2006/relationships/slideLayout" Target="../slideLayouts/slideLayout8.xml"/>
  <Relationship Id="rId13" Type="http://schemas.openxmlformats.org/officeDocument/2006/relationships/image" Target="../media/image1.emf"/>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_rels/slideMaster2.xml.rels><?xml version='1.0' encoding='UTF-8'?>
<Relationships xmlns="http://schemas.openxmlformats.org/package/2006/relationships">
  <Relationship Id="rId8" Type="http://schemas.openxmlformats.org/officeDocument/2006/relationships/slideLayout" Target="../slideLayouts/slideLayout19.xml"/>
  <Relationship Id="rId13" Type="http://schemas.openxmlformats.org/officeDocument/2006/relationships/image" Target="../media/image1.emf"/>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image" Target="../media/image2.png"/>
</Relationships>

</file>

<file path=ppt/slideMasters/_rels/slideMaster3.xml.rels><?xml version='1.0' encoding='UTF-8'?>
<Relationships xmlns="http://schemas.openxmlformats.org/package/2006/relationships">
  <Relationship Id="rId3"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5" Type="http://schemas.openxmlformats.org/officeDocument/2006/relationships/image" Target="../media/image7.jpeg"/>
  <Relationship Id="rId4" Type="http://schemas.openxmlformats.org/officeDocument/2006/relationships/image" Target="../media/image1.emf"/>
</Relationships>

</file>

<file path=ppt/slideMasters/_rels/slideMaster4.xml.rels><?xml version='1.0' encoding='UTF-8'?>
<Relationships xmlns="http://schemas.openxmlformats.org/package/2006/relationships">
  <Relationship Id="rId3" Type="http://schemas.openxmlformats.org/officeDocument/2006/relationships/theme" Target="../theme/theme4.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5" Type="http://schemas.openxmlformats.org/officeDocument/2006/relationships/image" Target="../media/image7.jpeg"/>
  <Relationship Id="rId4" Type="http://schemas.openxmlformats.org/officeDocument/2006/relationships/image" Target="../media/image1.emf"/>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6827344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848" r:id="rId8"/>
    <p:sldLayoutId id="2147483849" r:id="rId9"/>
    <p:sldLayoutId id="2147483852" r:id="rId10"/>
    <p:sldLayoutId id="21474838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rm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42272014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53" r:id="rId10"/>
    <p:sldLayoutId id="2147483858" r:id="rId11"/>
  </p:sldLayoutIdLst>
  <p:hf sldNum="0" hdr="0" ftr="0"/>
  <p:txStyles>
    <p:title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a:extLst>
              <a:ext uri="{FF2B5EF4-FFF2-40B4-BE49-F238E27FC236}">
                <a16:creationId xmlns:a16="http://schemas.microsoft.com/office/drawing/2014/main" id="{2E44E9F5-BAA8-4D7D-A8AE-4D22124CE4DA}"/>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4" name="Footer Placeholder 1">
            <a:extLst>
              <a:ext uri="{FF2B5EF4-FFF2-40B4-BE49-F238E27FC236}">
                <a16:creationId xmlns:a16="http://schemas.microsoft.com/office/drawing/2014/main" id="{5398750D-7D66-44FC-886E-72B155A709B1}"/>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682" r:id="rId1"/>
    <p:sldLayoutId id="2147483677"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6" name="Slide Number Placeholder 5"/>
          <p:cNvSpPr txBox="1">
            <a:spLocks/>
          </p:cNvSpPr>
          <p:nvPr/>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855" r:id="rId1"/>
    <p:sldLayoutId id="2147483856"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11.xml.rels><?xml version='1.0' encoding='UTF-8'?>
<Relationships xmlns="http://schemas.openxmlformats.org/package/2006/relationships">
  <Relationship Id="rId3" Type="http://schemas.openxmlformats.org/officeDocument/2006/relationships/image" Target="../media/image47.emf"/>
  <Relationship Id="rId7" Type="http://schemas.openxmlformats.org/officeDocument/2006/relationships/image" Target="../media/image20.png"/>
  <Relationship Id="rId2" Type="http://schemas.openxmlformats.org/officeDocument/2006/relationships/image" Target="../media/image46.emf"/>
  <Relationship Id="rId1" Type="http://schemas.openxmlformats.org/officeDocument/2006/relationships/slideLayout" Target="../slideLayouts/slideLayout20.xml"/>
  <Relationship Id="rId6" Type="http://schemas.openxmlformats.org/officeDocument/2006/relationships/image" Target="../media/image50.png"/>
  <Relationship Id="rId5" Type="http://schemas.openxmlformats.org/officeDocument/2006/relationships/image" Target="../media/image49.emf"/>
  <Relationship Id="rId4" Type="http://schemas.openxmlformats.org/officeDocument/2006/relationships/image" Target="../media/image48.emf"/>
</Relationships>

</file>

<file path=ppt/slides/_rels/slide12.xml.rels><?xml version='1.0' encoding='UTF-8'?>
<Relationships xmlns="http://schemas.openxmlformats.org/package/2006/relationships">
  <Relationship Id="rId8" Type="http://schemas.openxmlformats.org/officeDocument/2006/relationships/image" Target="../media/image20.png"/>
  <Relationship Id="rId3" Type="http://schemas.openxmlformats.org/officeDocument/2006/relationships/image" Target="../media/image51.png"/>
  <Relationship Id="rId7" Type="http://schemas.openxmlformats.org/officeDocument/2006/relationships/image" Target="../media/image55.png"/>
  <Relationship Id="rId2" Type="http://schemas.openxmlformats.org/officeDocument/2006/relationships/notesSlide" Target="../notesSlides/notesSlide5.xml"/>
  <Relationship Id="rId1" Type="http://schemas.openxmlformats.org/officeDocument/2006/relationships/slideLayout" Target="../slideLayouts/slideLayout20.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s>

</file>

<file path=ppt/slides/_rels/slide13.xml.rels><?xml version='1.0' encoding='UTF-8'?>
<Relationships xmlns="http://schemas.openxmlformats.org/package/2006/relationships">
  <Relationship Id="rId1" Type="http://schemas.openxmlformats.org/officeDocument/2006/relationships/slideLayout" Target="../slideLayouts/slideLayout9.xml"/>
</Relationships>

</file>

<file path=ppt/slides/_rels/slide14.xml.rels><?xml version='1.0' encoding='UTF-8'?>
<Relationships xmlns="http://schemas.openxmlformats.org/package/2006/relationships">
  <Relationship Id="rId8" Type="http://schemas.openxmlformats.org/officeDocument/2006/relationships/image" Target="../media/image62.png"/>
  <Relationship Id="rId3" Type="http://schemas.openxmlformats.org/officeDocument/2006/relationships/diagramLayout" Target="../diagrams/layout1.xml"/>
  <Relationship Id="rId7" Type="http://schemas.openxmlformats.org/officeDocument/2006/relationships/image" Target="../media/image61.png"/>
  <Relationship Id="rId2" Type="http://schemas.openxmlformats.org/officeDocument/2006/relationships/diagramData" Target="../diagrams/data1.xml"/>
  <Relationship Id="rId1" Type="http://schemas.openxmlformats.org/officeDocument/2006/relationships/slideLayout" Target="../slideLayouts/slideLayout10.xml"/>
  <Relationship Id="rId6" Type="http://schemas.microsoft.com/office/2007/relationships/diagramDrawing" Target="../diagrams/drawing1.xml"/>
  <Relationship Id="rId5" Type="http://schemas.openxmlformats.org/officeDocument/2006/relationships/diagramColors" Target="../diagrams/colors1.xml"/>
  <Relationship Id="rId10" Type="http://schemas.openxmlformats.org/officeDocument/2006/relationships/image" Target="../media/image64.png"/>
  <Relationship Id="rId4" Type="http://schemas.openxmlformats.org/officeDocument/2006/relationships/diagramQuickStyle" Target="../diagrams/quickStyle1.xml"/>
  <Relationship Id="rId9" Type="http://schemas.openxmlformats.org/officeDocument/2006/relationships/image" Target="../media/image63.png"/>
</Relationships>

</file>

<file path=ppt/slides/_rels/slide15.xml.rels><?xml version='1.0' encoding='UTF-8'?>
<Relationships xmlns="http://schemas.openxmlformats.org/package/2006/relationships">
  <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10.xml"/>
  <Relationship Id="rId5" Type="http://schemas.openxmlformats.org/officeDocument/2006/relationships/image" Target="../media/image65.png"/>
  <Relationship Id="rId4" Type="http://schemas.openxmlformats.org/officeDocument/2006/relationships/image" Target="../media/image64.png"/>
</Relationships>

</file>

<file path=ppt/slides/_rels/slide16.xml.rels><?xml version='1.0' encoding='UTF-8'?>
<Relationships xmlns="http://schemas.openxmlformats.org/package/2006/relationships">
  <Relationship Id="rId3" Type="http://schemas.openxmlformats.org/officeDocument/2006/relationships/image" Target="../media/image66.png"/>
  <Relationship Id="rId2" Type="http://schemas.openxmlformats.org/officeDocument/2006/relationships/notesSlide" Target="../notesSlides/notesSlide6.xml"/>
  <Relationship Id="rId1" Type="http://schemas.openxmlformats.org/officeDocument/2006/relationships/slideLayout" Target="../slideLayouts/slideLayout20.xml"/>
</Relationships>

</file>

<file path=ppt/slides/_rels/slide17.xml.rels><?xml version='1.0' encoding='UTF-8'?>
<Relationships xmlns="http://schemas.openxmlformats.org/package/2006/relationships">
  <Relationship Id="rId3" Type="http://schemas.openxmlformats.org/officeDocument/2006/relationships/image" Target="../media/image67.png"/>
  <Relationship Id="rId2" Type="http://schemas.openxmlformats.org/officeDocument/2006/relationships/notesSlide" Target="../notesSlides/notesSlide7.xml"/>
  <Relationship Id="rId1" Type="http://schemas.openxmlformats.org/officeDocument/2006/relationships/slideLayout" Target="../slideLayouts/slideLayout20.xml"/>
  <Relationship Id="rId4" Type="http://schemas.openxmlformats.org/officeDocument/2006/relationships/image" Target="../media/image68.png"/>
</Relationships>

</file>

<file path=ppt/slides/_rels/slide18.xml.rels><?xml version='1.0' encoding='UTF-8'?>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
  <Relationship Id="rId8" Type="http://schemas.openxmlformats.org/officeDocument/2006/relationships/image" Target="../media/image76.png"/>
  <Relationship Id="rId3" Type="http://schemas.openxmlformats.org/officeDocument/2006/relationships/image" Target="../media/image71.png"/>
  <Relationship Id="rId7" Type="http://schemas.openxmlformats.org/officeDocument/2006/relationships/image" Target="../media/image75.png"/>
  <Relationship Id="rId2" Type="http://schemas.openxmlformats.org/officeDocument/2006/relationships/image" Target="../media/image70.png"/>
  <Relationship Id="rId1" Type="http://schemas.openxmlformats.org/officeDocument/2006/relationships/slideLayout" Target="../slideLayouts/slideLayout20.xml"/>
  <Relationship Id="rId6" Type="http://schemas.openxmlformats.org/officeDocument/2006/relationships/image" Target="../media/image74.png"/>
  <Relationship Id="rId11" Type="http://schemas.openxmlformats.org/officeDocument/2006/relationships/image" Target="../media/image79.png"/>
  <Relationship Id="rId5" Type="http://schemas.openxmlformats.org/officeDocument/2006/relationships/image" Target="../media/image73.png"/>
  <Relationship Id="rId10" Type="http://schemas.openxmlformats.org/officeDocument/2006/relationships/image" Target="../media/image78.png"/>
  <Relationship Id="rId4" Type="http://schemas.openxmlformats.org/officeDocument/2006/relationships/image" Target="../media/image72.png"/>
  <Relationship Id="rId9" Type="http://schemas.openxmlformats.org/officeDocument/2006/relationships/image" Target="../media/image77.png"/>
</Relationships>

</file>

<file path=ppt/slides/_rels/slide2.xml.rels><?xml version='1.0' encoding='UTF-8'?>
<Relationships xmlns="http://schemas.openxmlformats.org/package/2006/relationships">
  <Relationship Id="rId2" Type="http://schemas.openxmlformats.org/officeDocument/2006/relationships/image" Target="../media/image8.png"/>
  <Relationship Id="rId1" Type="http://schemas.openxmlformats.org/officeDocument/2006/relationships/slideLayout" Target="../slideLayouts/slideLayout11.xml"/>
</Relationships>

</file>

<file path=ppt/slides/_rels/slide2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21.xml.rels><?xml version='1.0' encoding='UTF-8'?>
<Relationships xmlns="http://schemas.openxmlformats.org/package/2006/relationships">
  <Relationship Id="rId3" Type="http://schemas.openxmlformats.org/officeDocument/2006/relationships/image" Target="../media/image81.png"/>
  <Relationship Id="rId2" Type="http://schemas.openxmlformats.org/officeDocument/2006/relationships/image" Target="../media/image80.png"/>
  <Relationship Id="rId1" Type="http://schemas.openxmlformats.org/officeDocument/2006/relationships/slideLayout" Target="../slideLayouts/slideLayout20.xml"/>
</Relationships>

</file>

<file path=ppt/slides/_rels/slide22.xml.rels><?xml version='1.0' encoding='UTF-8'?>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3.xml"/>
</Relationships>

</file>

<file path=ppt/slides/_rels/slide23.xml.rels><?xml version='1.0' encoding='UTF-8'?>
<Relationships xmlns="http://schemas.openxmlformats.org/package/2006/relationships">
  <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0.xml"/>
  <Relationship Id="rId4" Type="http://schemas.openxmlformats.org/officeDocument/2006/relationships/image" Target="../media/image84.png"/>
</Relationships>

</file>

<file path=ppt/slides/_rels/slide24.xml.rels><?xml version='1.0' encoding='UTF-8'?>
<Relationships xmlns="http://schemas.openxmlformats.org/package/2006/relationships">
  <Relationship Id="rId3" Type="http://schemas.openxmlformats.org/officeDocument/2006/relationships/image" Target="../media/image86.png"/>
  <Relationship Id="rId2" Type="http://schemas.openxmlformats.org/officeDocument/2006/relationships/image" Target="../media/image85.png"/>
  <Relationship Id="rId1" Type="http://schemas.openxmlformats.org/officeDocument/2006/relationships/slideLayout" Target="../slideLayouts/slideLayout20.xml"/>
  <Relationship Id="rId5" Type="http://schemas.openxmlformats.org/officeDocument/2006/relationships/image" Target="../media/image88.png"/>
  <Relationship Id="rId4" Type="http://schemas.openxmlformats.org/officeDocument/2006/relationships/image" Target="../media/image87.png"/>
</Relationships>

</file>

<file path=ppt/slides/_rels/slide25.xml.rels><?xml version='1.0' encoding='UTF-8'?>
<Relationships xmlns="http://schemas.openxmlformats.org/package/2006/relationships">
  <Relationship Id="rId2" Type="http://schemas.openxmlformats.org/officeDocument/2006/relationships/image" Target="../media/image89.png"/>
  <Relationship Id="rId1" Type="http://schemas.openxmlformats.org/officeDocument/2006/relationships/slideLayout" Target="../slideLayouts/slideLayout20.xml"/>
</Relationships>

</file>

<file path=ppt/slides/_rels/slide26.xml.rels><?xml version='1.0' encoding='UTF-8'?>
<Relationships xmlns="http://schemas.openxmlformats.org/package/2006/relationships">
  <Relationship Id="rId3" Type="http://schemas.openxmlformats.org/officeDocument/2006/relationships/image" Target="../media/image85.png"/>
  <Relationship Id="rId2" Type="http://schemas.openxmlformats.org/officeDocument/2006/relationships/notesSlide" Target="../notesSlides/notesSlide8.xml"/>
  <Relationship Id="rId1" Type="http://schemas.openxmlformats.org/officeDocument/2006/relationships/slideLayout" Target="../slideLayouts/slideLayout20.xml"/>
  <Relationship Id="rId6" Type="http://schemas.openxmlformats.org/officeDocument/2006/relationships/image" Target="../media/image88.png"/>
  <Relationship Id="rId5" Type="http://schemas.openxmlformats.org/officeDocument/2006/relationships/image" Target="../media/image87.png"/>
  <Relationship Id="rId4" Type="http://schemas.openxmlformats.org/officeDocument/2006/relationships/image" Target="../media/image86.png"/>
</Relationships>

</file>

<file path=ppt/slides/_rels/slide27.xml.rels><?xml version='1.0' encoding='UTF-8'?>
<Relationships xmlns="http://schemas.openxmlformats.org/package/2006/relationships">
  <Relationship Id="rId2" Type="http://schemas.openxmlformats.org/officeDocument/2006/relationships/chart" Target="../charts/chart1.xml"/>
  <Relationship Id="rId1" Type="http://schemas.openxmlformats.org/officeDocument/2006/relationships/slideLayout" Target="../slideLayouts/slideLayout22.xml"/>
</Relationships>

</file>

<file path=ppt/slides/_rels/slide28.xml.rels><?xml version='1.0' encoding='UTF-8'?>
<Relationships xmlns="http://schemas.openxmlformats.org/package/2006/relationships">
  <Relationship Id="rId3" Type="http://schemas.openxmlformats.org/officeDocument/2006/relationships/image" Target="../media/image91.png"/>
  <Relationship Id="rId2" Type="http://schemas.openxmlformats.org/officeDocument/2006/relationships/image" Target="../media/image90.png"/>
  <Relationship Id="rId1" Type="http://schemas.openxmlformats.org/officeDocument/2006/relationships/slideLayout" Target="../slideLayouts/slideLayout22.xml"/>
  <Relationship Id="rId5" Type="http://schemas.openxmlformats.org/officeDocument/2006/relationships/image" Target="../media/image93.png"/>
  <Relationship Id="rId4" Type="http://schemas.openxmlformats.org/officeDocument/2006/relationships/image" Target="../media/image92.png"/>
</Relationships>

</file>

<file path=ppt/slides/_rels/slide3.xml.rels><?xml version='1.0' encoding='UTF-8'?>
<Relationships xmlns="http://schemas.openxmlformats.org/package/2006/relationships">
  <Relationship Id="rId8" Type="http://schemas.openxmlformats.org/officeDocument/2006/relationships/image" Target="../media/image14.png"/>
  <Relationship Id="rId13" Type="http://schemas.openxmlformats.org/officeDocument/2006/relationships/image" Target="../media/image19.jpeg"/>
  <Relationship Id="rId3" Type="http://schemas.openxmlformats.org/officeDocument/2006/relationships/image" Target="../media/image9.jpeg"/>
  <Relationship Id="rId7" Type="http://schemas.openxmlformats.org/officeDocument/2006/relationships/image" Target="../media/image13.jpeg"/>
  <Relationship Id="rId12" Type="http://schemas.openxmlformats.org/officeDocument/2006/relationships/image" Target="../media/image18.jpeg"/>
  <Relationship Id="rId2" Type="http://schemas.openxmlformats.org/officeDocument/2006/relationships/notesSlide" Target="../notesSlides/notesSlide1.xml"/>
  <Relationship Id="rId1" Type="http://schemas.openxmlformats.org/officeDocument/2006/relationships/slideLayout" Target="../slideLayouts/slideLayout20.xml"/>
  <Relationship Id="rId6" Type="http://schemas.openxmlformats.org/officeDocument/2006/relationships/image" Target="../media/image12.png"/>
  <Relationship Id="rId11" Type="http://schemas.openxmlformats.org/officeDocument/2006/relationships/image" Target="../media/image17.png"/>
  <Relationship Id="rId5" Type="http://schemas.openxmlformats.org/officeDocument/2006/relationships/image" Target="../media/image11.jpeg"/>
  <Relationship Id="rId10" Type="http://schemas.openxmlformats.org/officeDocument/2006/relationships/image" Target="../media/image16.jpeg"/>
  <Relationship Id="rId4" Type="http://schemas.openxmlformats.org/officeDocument/2006/relationships/image" Target="../media/image10.jpeg"/>
  <Relationship Id="rId9" Type="http://schemas.openxmlformats.org/officeDocument/2006/relationships/image" Target="../media/image15.jpeg"/>
</Relationships>

</file>

<file path=ppt/slides/_rels/slide4.xml.rels><?xml version='1.0' encoding='UTF-8'?>
<Relationships xmlns="http://schemas.openxmlformats.org/package/2006/relationships">
  <Relationship Id="rId3" Type="http://schemas.openxmlformats.org/officeDocument/2006/relationships/hyperlink" Target="https://logic20201.sharepoint.com/:o:/s/BingAAIGProject/Ejvx7hjxn0lHtUo4vfaiaP4BEqtcsXRx2dRRMVzhkY0ffQ?e=H3UQgg" TargetMode="External"/>
  <Relationship Id="rId2" Type="http://schemas.openxmlformats.org/officeDocument/2006/relationships/hyperlink" Target="https://teams.microsoft.com/l/team/19%3aacb845bd2c634b9d81c9b08876658b22%40thread.skype/conversations?groupId=fbe6b50e-a75b-4c00-b9f3-6b713ae60734&amp;tenantId=d513ec41-c5ae-4017-810e-fdca680bdc77" TargetMode="External"/>
  <Relationship Id="rId1" Type="http://schemas.openxmlformats.org/officeDocument/2006/relationships/slideLayout" Target="../slideLayouts/slideLayout3.xml"/>
  <Relationship Id="rId4" Type="http://schemas.openxmlformats.org/officeDocument/2006/relationships/hyperlink" Target="https://aaigtracker.visualstudio.com/AAIG%20Query%20Classifier/_git/QueryClassifierUI" TargetMode="External"/>
</Relationships>

</file>

<file path=ppt/slides/_rels/slide5.xml.rels><?xml version='1.0' encoding='UTF-8'?>
<Relationships xmlns="http://schemas.openxmlformats.org/package/2006/relationships">
  <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3.xml"/>
  <Relationship Id="rId4" Type="http://schemas.openxmlformats.org/officeDocument/2006/relationships/image" Target="../media/image22.png"/>
</Relationships>

</file>

<file path=ppt/slides/_rels/slide6.xml.rels><?xml version='1.0' encoding='UTF-8'?>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25.png"/>
  <Relationship Id="rId4" Type="http://schemas.openxmlformats.org/officeDocument/2006/relationships/image" Target="../media/image24.png"/>
</Relationships>

</file>

<file path=ppt/slides/_rels/slide7.xml.rels><?xml version='1.0' encoding='UTF-8'?>
<Relationships xmlns="http://schemas.openxmlformats.org/package/2006/relationships">
  <Relationship Id="rId8" Type="http://schemas.openxmlformats.org/officeDocument/2006/relationships/image" Target="../media/image30.png"/>
  <Relationship Id="rId13" Type="http://schemas.openxmlformats.org/officeDocument/2006/relationships/image" Target="../media/image35.png"/>
  <Relationship Id="rId18" Type="http://schemas.openxmlformats.org/officeDocument/2006/relationships/image" Target="../media/image39.png"/>
  <Relationship Id="rId3" Type="http://schemas.openxmlformats.org/officeDocument/2006/relationships/image" Target="../media/image24.png"/>
  <Relationship Id="rId21" Type="http://schemas.openxmlformats.org/officeDocument/2006/relationships/image" Target="../media/image42.png"/>
  <Relationship Id="rId7" Type="http://schemas.openxmlformats.org/officeDocument/2006/relationships/image" Target="../media/image29.png"/>
  <Relationship Id="rId12" Type="http://schemas.openxmlformats.org/officeDocument/2006/relationships/image" Target="../media/image34.png"/>
  <Relationship Id="rId17" Type="http://schemas.openxmlformats.org/officeDocument/2006/relationships/image" Target="../media/image38.png"/>
  <Relationship Id="rId2" Type="http://schemas.openxmlformats.org/officeDocument/2006/relationships/notesSlide" Target="../notesSlides/notesSlide3.xml"/>
  <Relationship Id="rId16" Type="http://schemas.openxmlformats.org/officeDocument/2006/relationships/image" Target="../media/image23.png"/>
  <Relationship Id="rId20" Type="http://schemas.openxmlformats.org/officeDocument/2006/relationships/image" Target="../media/image41.png"/>
  <Relationship Id="rId1" Type="http://schemas.openxmlformats.org/officeDocument/2006/relationships/slideLayout" Target="../slideLayouts/slideLayout8.xml"/>
  <Relationship Id="rId6" Type="http://schemas.openxmlformats.org/officeDocument/2006/relationships/image" Target="../media/image28.png"/>
  <Relationship Id="rId11" Type="http://schemas.openxmlformats.org/officeDocument/2006/relationships/image" Target="../media/image33.png"/>
  <Relationship Id="rId5" Type="http://schemas.openxmlformats.org/officeDocument/2006/relationships/image" Target="../media/image27.png"/>
  <Relationship Id="rId15" Type="http://schemas.openxmlformats.org/officeDocument/2006/relationships/image" Target="../media/image37.png"/>
  <Relationship Id="rId10" Type="http://schemas.openxmlformats.org/officeDocument/2006/relationships/image" Target="../media/image32.png"/>
  <Relationship Id="rId19" Type="http://schemas.openxmlformats.org/officeDocument/2006/relationships/image" Target="../media/image40.png"/>
  <Relationship Id="rId4" Type="http://schemas.openxmlformats.org/officeDocument/2006/relationships/image" Target="../media/image26.png"/>
  <Relationship Id="rId9" Type="http://schemas.openxmlformats.org/officeDocument/2006/relationships/image" Target="../media/image31.png"/>
  <Relationship Id="rId14" Type="http://schemas.openxmlformats.org/officeDocument/2006/relationships/image" Target="../media/image36.png"/>
</Relationships>

</file>

<file path=ppt/slides/_rels/slide8.xml.rels><?xml version='1.0' encoding='UTF-8'?>
<Relationships xmlns="http://schemas.openxmlformats.org/package/2006/relationships">
  <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8.xml"/>
</Relationships>

</file>

<file path=ppt/slides/_rels/slide9.xml.rels><?xml version='1.0' encoding='UTF-8'?>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4.xml"/>
  <Relationship Id="rId1" Type="http://schemas.openxmlformats.org/officeDocument/2006/relationships/slideLayout" Target="../slideLayouts/slideLayout8.xml"/>
  <Relationship Id="rId6" Type="http://schemas.microsoft.com/office/2007/relationships/hdphoto" Target="../media/hdphoto1.wdp"/>
  <Relationship Id="rId5" Type="http://schemas.openxmlformats.org/officeDocument/2006/relationships/image" Target="../media/image45.png"/>
  <Relationship Id="rId4"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819AA-BD86-492D-B247-F2ECED6E479C}"/>
              </a:ext>
            </a:extLst>
          </p:cNvPr>
          <p:cNvSpPr>
            <a:spLocks noGrp="1"/>
          </p:cNvSpPr>
          <p:nvPr>
            <p:ph type="title"/>
          </p:nvPr>
        </p:nvSpPr>
        <p:spPr/>
        <p:txBody>
          <a:bodyPr/>
          <a:lstStyle/>
          <a:p>
            <a:r>
              <a:rPr lang="en-US" dirty="0"/>
              <a:t>Bing AAIG Project Onboarding</a:t>
            </a:r>
          </a:p>
        </p:txBody>
      </p:sp>
      <p:sp>
        <p:nvSpPr>
          <p:cNvPr id="34" name="Text Placeholder 2">
            <a:extLst>
              <a:ext uri="{FF2B5EF4-FFF2-40B4-BE49-F238E27FC236}">
                <a16:creationId xmlns:a16="http://schemas.microsoft.com/office/drawing/2014/main" id="{DB277788-743F-4444-AF6C-804F83C69D5B}"/>
              </a:ext>
            </a:extLst>
          </p:cNvPr>
          <p:cNvSpPr>
            <a:spLocks noGrp="1"/>
          </p:cNvSpPr>
          <p:nvPr>
            <p:ph type="body" sz="quarter" idx="12"/>
          </p:nvPr>
        </p:nvSpPr>
        <p:spPr>
          <a:xfrm>
            <a:off x="824428" y="5318954"/>
            <a:ext cx="5376348" cy="786571"/>
          </a:xfrm>
        </p:spPr>
        <p:txBody>
          <a:bodyPr vert="horz" lIns="91440" tIns="45720" rIns="91440" bIns="45720" rtlCol="0" anchor="t">
            <a:noAutofit/>
          </a:bodyPr>
          <a:lstStyle/>
          <a:p>
            <a:endParaRPr lang="en-US" dirty="0">
              <a:latin typeface="Segoe UI Light"/>
              <a:cs typeface="Segoe UI Light"/>
            </a:endParaRPr>
          </a:p>
          <a:p>
            <a:r>
              <a:rPr lang="en-US" dirty="0">
                <a:latin typeface="Segoe UI Light"/>
                <a:cs typeface="Segoe UI Light"/>
              </a:rPr>
              <a:t>Anna Emmett, Solution Architect</a:t>
            </a:r>
          </a:p>
        </p:txBody>
      </p:sp>
    </p:spTree>
    <p:extLst>
      <p:ext uri="{BB962C8B-B14F-4D97-AF65-F5344CB8AC3E}">
        <p14:creationId xmlns:p14="http://schemas.microsoft.com/office/powerpoint/2010/main" val="1122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a:xfrm>
            <a:off x="621792" y="228600"/>
            <a:ext cx="10107612" cy="892630"/>
          </a:xfrm>
        </p:spPr>
        <p:txBody>
          <a:bodyPr>
            <a:normAutofit/>
          </a:bodyPr>
          <a:lstStyle/>
          <a:p>
            <a:r>
              <a:rPr lang="en-US" sz="2400" dirty="0"/>
              <a:t>Model Box: current Models</a:t>
            </a:r>
          </a:p>
        </p:txBody>
      </p:sp>
      <p:sp>
        <p:nvSpPr>
          <p:cNvPr id="7" name="Shape 285">
            <a:extLst>
              <a:ext uri="{FF2B5EF4-FFF2-40B4-BE49-F238E27FC236}">
                <a16:creationId xmlns:a16="http://schemas.microsoft.com/office/drawing/2014/main" id="{CC00F81B-B40E-49BB-9759-60C0DA776E25}"/>
              </a:ext>
            </a:extLst>
          </p:cNvPr>
          <p:cNvSpPr/>
          <p:nvPr/>
        </p:nvSpPr>
        <p:spPr>
          <a:xfrm>
            <a:off x="7612153" y="2593896"/>
            <a:ext cx="977320"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6">
                    <a:lumMod val="75000"/>
                  </a:schemeClr>
                </a:solidFill>
                <a:latin typeface="Raleway" panose="020B0003030101060003" pitchFamily="34" charset="0"/>
                <a:ea typeface="Rajdhani"/>
                <a:cs typeface="Raleway"/>
                <a:sym typeface="Rajdhani"/>
              </a:rPr>
              <a:t>FY20: 12</a:t>
            </a:r>
            <a:endParaRPr sz="1600" spc="-119" dirty="0">
              <a:solidFill>
                <a:schemeClr val="accent6">
                  <a:lumMod val="75000"/>
                </a:schemeClr>
              </a:solidFill>
              <a:latin typeface="Raleway" panose="020B0003030101060003" pitchFamily="34" charset="0"/>
              <a:ea typeface="Rajdhani"/>
              <a:cs typeface="Raleway"/>
              <a:sym typeface="Rajdhani"/>
            </a:endParaRPr>
          </a:p>
        </p:txBody>
      </p:sp>
      <p:sp>
        <p:nvSpPr>
          <p:cNvPr id="8" name="Shape 285">
            <a:extLst>
              <a:ext uri="{FF2B5EF4-FFF2-40B4-BE49-F238E27FC236}">
                <a16:creationId xmlns:a16="http://schemas.microsoft.com/office/drawing/2014/main" id="{0EB15E22-1D7F-40A0-A11A-11140DFE2FFA}"/>
              </a:ext>
            </a:extLst>
          </p:cNvPr>
          <p:cNvSpPr/>
          <p:nvPr/>
        </p:nvSpPr>
        <p:spPr>
          <a:xfrm>
            <a:off x="7612153" y="4410754"/>
            <a:ext cx="1196182"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1"/>
                </a:solidFill>
                <a:latin typeface="Raleway" panose="020B0003030101060003" pitchFamily="34" charset="0"/>
                <a:ea typeface="Rajdhani"/>
                <a:cs typeface="Raleway"/>
                <a:sym typeface="Rajdhani"/>
              </a:rPr>
              <a:t>FY21 Q1: 5</a:t>
            </a:r>
            <a:endParaRPr sz="1600" spc="-119" dirty="0">
              <a:solidFill>
                <a:schemeClr val="accent1"/>
              </a:solidFill>
              <a:latin typeface="Raleway" panose="020B0003030101060003" pitchFamily="34" charset="0"/>
              <a:ea typeface="Rajdhani"/>
              <a:cs typeface="Raleway"/>
              <a:sym typeface="Rajdhani"/>
            </a:endParaRPr>
          </a:p>
        </p:txBody>
      </p:sp>
      <p:sp>
        <p:nvSpPr>
          <p:cNvPr id="9" name="Shape 285">
            <a:extLst>
              <a:ext uri="{FF2B5EF4-FFF2-40B4-BE49-F238E27FC236}">
                <a16:creationId xmlns:a16="http://schemas.microsoft.com/office/drawing/2014/main" id="{6AEDC156-B18B-491F-890B-DB03C9B1C44E}"/>
              </a:ext>
            </a:extLst>
          </p:cNvPr>
          <p:cNvSpPr/>
          <p:nvPr/>
        </p:nvSpPr>
        <p:spPr>
          <a:xfrm>
            <a:off x="7612153" y="5356456"/>
            <a:ext cx="1150336"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rgbClr val="535353"/>
                </a:solidFill>
                <a:latin typeface="Raleway" panose="020B0003030101060003" pitchFamily="34" charset="0"/>
                <a:ea typeface="Rajdhani"/>
                <a:cs typeface="Raleway"/>
                <a:sym typeface="Rajdhani"/>
              </a:rPr>
              <a:t>FY21 Q2: 4</a:t>
            </a:r>
            <a:endParaRPr sz="1600" spc="-119" dirty="0">
              <a:solidFill>
                <a:srgbClr val="535353"/>
              </a:solidFill>
              <a:latin typeface="Raleway" panose="020B0003030101060003" pitchFamily="34" charset="0"/>
              <a:ea typeface="Rajdhani"/>
              <a:cs typeface="Raleway"/>
              <a:sym typeface="Rajdhani"/>
            </a:endParaRPr>
          </a:p>
        </p:txBody>
      </p:sp>
      <p:graphicFrame>
        <p:nvGraphicFramePr>
          <p:cNvPr id="18" name="Table 17">
            <a:extLst>
              <a:ext uri="{FF2B5EF4-FFF2-40B4-BE49-F238E27FC236}">
                <a16:creationId xmlns:a16="http://schemas.microsoft.com/office/drawing/2014/main" id="{FFDBBF37-E7E4-4DEF-8487-19D58E6FC76B}"/>
              </a:ext>
            </a:extLst>
          </p:cNvPr>
          <p:cNvGraphicFramePr>
            <a:graphicFrameLocks noGrp="1"/>
          </p:cNvGraphicFramePr>
          <p:nvPr>
            <p:extLst>
              <p:ext uri="{D42A27DB-BD31-4B8C-83A1-F6EECF244321}">
                <p14:modId xmlns:p14="http://schemas.microsoft.com/office/powerpoint/2010/main" val="33216056"/>
              </p:ext>
            </p:extLst>
          </p:nvPr>
        </p:nvGraphicFramePr>
        <p:xfrm>
          <a:off x="870679" y="1258147"/>
          <a:ext cx="6352955" cy="4790786"/>
        </p:xfrm>
        <a:graphic>
          <a:graphicData uri="http://schemas.openxmlformats.org/drawingml/2006/table">
            <a:tbl>
              <a:tblPr firstRow="1">
                <a:tableStyleId>{6E25E649-3F16-4E02-A733-19D2CDBF48F0}</a:tableStyleId>
              </a:tblPr>
              <a:tblGrid>
                <a:gridCol w="4050809">
                  <a:extLst>
                    <a:ext uri="{9D8B030D-6E8A-4147-A177-3AD203B41FA5}">
                      <a16:colId xmlns:a16="http://schemas.microsoft.com/office/drawing/2014/main" val="803808325"/>
                    </a:ext>
                  </a:extLst>
                </a:gridCol>
                <a:gridCol w="1424096">
                  <a:extLst>
                    <a:ext uri="{9D8B030D-6E8A-4147-A177-3AD203B41FA5}">
                      <a16:colId xmlns:a16="http://schemas.microsoft.com/office/drawing/2014/main" val="540278964"/>
                    </a:ext>
                  </a:extLst>
                </a:gridCol>
                <a:gridCol w="878050">
                  <a:extLst>
                    <a:ext uri="{9D8B030D-6E8A-4147-A177-3AD203B41FA5}">
                      <a16:colId xmlns:a16="http://schemas.microsoft.com/office/drawing/2014/main" val="459852746"/>
                    </a:ext>
                  </a:extLst>
                </a:gridCol>
              </a:tblGrid>
              <a:tr h="217763">
                <a:tc>
                  <a:txBody>
                    <a:bodyPr/>
                    <a:lstStyle/>
                    <a:p>
                      <a:pPr marL="0" indent="57150" algn="l" fontAlgn="b"/>
                      <a:r>
                        <a:rPr lang="en-US" sz="1100" u="none" strike="noStrike" dirty="0">
                          <a:effectLst/>
                        </a:rPr>
                        <a:t>Model Description</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dirty="0">
                          <a:effectLst/>
                        </a:rPr>
                        <a:t>Model Created By</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a:effectLst/>
                        </a:rPr>
                        <a:t>Quarter</a:t>
                      </a:r>
                      <a:endParaRPr lang="en-US" sz="1100" b="0" i="0" u="none" strike="noStrike">
                        <a:solidFill>
                          <a:srgbClr val="000000"/>
                        </a:solidFill>
                        <a:effectLst/>
                        <a:latin typeface="Calibri" panose="020F0502020204030204" pitchFamily="34" charset="0"/>
                      </a:endParaRPr>
                    </a:p>
                  </a:txBody>
                  <a:tcPr marL="4762" marR="4762" marT="4762" marB="0" anchor="b"/>
                </a:tc>
                <a:extLst>
                  <a:ext uri="{0D108BD9-81ED-4DB2-BD59-A6C34878D82A}">
                    <a16:rowId xmlns:a16="http://schemas.microsoft.com/office/drawing/2014/main" val="176824758"/>
                  </a:ext>
                </a:extLst>
              </a:tr>
              <a:tr h="217763">
                <a:tc>
                  <a:txBody>
                    <a:bodyPr/>
                    <a:lstStyle/>
                    <a:p>
                      <a:pPr algn="l" fontAlgn="b"/>
                      <a:r>
                        <a:rPr lang="en-US" sz="1100" b="0" u="none" strike="noStrike" dirty="0">
                          <a:solidFill>
                            <a:schemeClr val="tx1"/>
                          </a:solidFill>
                          <a:effectLst/>
                        </a:rPr>
                        <a:t>Clustering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808364038"/>
                  </a:ext>
                </a:extLst>
              </a:tr>
              <a:tr h="217763">
                <a:tc>
                  <a:txBody>
                    <a:bodyPr/>
                    <a:lstStyle/>
                    <a:p>
                      <a:pPr algn="l" fontAlgn="b"/>
                      <a:r>
                        <a:rPr lang="en-US" sz="1100" b="0" u="none" strike="noStrike" dirty="0">
                          <a:solidFill>
                            <a:schemeClr val="tx1"/>
                          </a:solidFill>
                          <a:effectLst/>
                        </a:rPr>
                        <a:t>Clustering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638031627"/>
                  </a:ext>
                </a:extLst>
              </a:tr>
              <a:tr h="217763">
                <a:tc>
                  <a:txBody>
                    <a:bodyPr/>
                    <a:lstStyle/>
                    <a:p>
                      <a:pPr algn="l" fontAlgn="b"/>
                      <a:r>
                        <a:rPr lang="en-US" sz="1100" b="0" u="none" strike="noStrike" dirty="0">
                          <a:solidFill>
                            <a:schemeClr val="tx1"/>
                          </a:solidFill>
                          <a:effectLst/>
                        </a:rPr>
                        <a:t>Forecasting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80797368"/>
                  </a:ext>
                </a:extLst>
              </a:tr>
              <a:tr h="217763">
                <a:tc>
                  <a:txBody>
                    <a:bodyPr/>
                    <a:lstStyle/>
                    <a:p>
                      <a:pPr algn="l" fontAlgn="b"/>
                      <a:r>
                        <a:rPr lang="en-US" sz="1100" b="0" u="none" strike="noStrike" dirty="0">
                          <a:solidFill>
                            <a:schemeClr val="tx1"/>
                          </a:solidFill>
                          <a:effectLst/>
                        </a:rPr>
                        <a:t>Forecasting to CSV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661322853"/>
                  </a:ext>
                </a:extLst>
              </a:tr>
              <a:tr h="217763">
                <a:tc>
                  <a:txBody>
                    <a:bodyPr/>
                    <a:lstStyle/>
                    <a:p>
                      <a:pPr algn="l" fontAlgn="b"/>
                      <a:r>
                        <a:rPr lang="en-US" sz="1100" b="0" u="none" strike="noStrike" dirty="0">
                          <a:solidFill>
                            <a:schemeClr val="tx1"/>
                          </a:solidFill>
                          <a:effectLst/>
                        </a:rPr>
                        <a:t>Forecasting to PPT v1.2</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994957950"/>
                  </a:ext>
                </a:extLst>
              </a:tr>
              <a:tr h="217763">
                <a:tc>
                  <a:txBody>
                    <a:bodyPr/>
                    <a:lstStyle/>
                    <a:p>
                      <a:pPr algn="l" fontAlgn="b"/>
                      <a:r>
                        <a:rPr lang="en-US" sz="1100" b="0" u="none" strike="noStrike" dirty="0">
                          <a:solidFill>
                            <a:schemeClr val="tx1"/>
                          </a:solidFill>
                          <a:effectLst/>
                        </a:rPr>
                        <a:t>Emerging Trends for Queries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527027271"/>
                  </a:ext>
                </a:extLst>
              </a:tr>
              <a:tr h="217763">
                <a:tc>
                  <a:txBody>
                    <a:bodyPr/>
                    <a:lstStyle/>
                    <a:p>
                      <a:pPr algn="l" fontAlgn="b"/>
                      <a:r>
                        <a:rPr lang="en-US" sz="1100" b="0" u="none" strike="noStrike" dirty="0">
                          <a:solidFill>
                            <a:schemeClr val="tx1"/>
                          </a:solidFill>
                          <a:effectLst/>
                        </a:rPr>
                        <a:t>Rebound for CAT: Demand</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Dragos Pribeagu</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76846080"/>
                  </a:ext>
                </a:extLst>
              </a:tr>
              <a:tr h="217763">
                <a:tc>
                  <a:txBody>
                    <a:bodyPr/>
                    <a:lstStyle/>
                    <a:p>
                      <a:pPr algn="l" fontAlgn="b"/>
                      <a:r>
                        <a:rPr lang="en-US" sz="1100" b="0" u="none" strike="noStrike" dirty="0">
                          <a:solidFill>
                            <a:schemeClr val="tx1"/>
                          </a:solidFill>
                          <a:effectLst/>
                        </a:rPr>
                        <a:t>Rebound for CAT: Supply</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Dragos Pribeagu</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126106537"/>
                  </a:ext>
                </a:extLst>
              </a:tr>
              <a:tr h="217763">
                <a:tc>
                  <a:txBody>
                    <a:bodyPr/>
                    <a:lstStyle/>
                    <a:p>
                      <a:pPr algn="l" fontAlgn="b"/>
                      <a:r>
                        <a:rPr lang="en-US" sz="1100" b="0" u="none" strike="noStrike">
                          <a:solidFill>
                            <a:schemeClr val="tx1"/>
                          </a:solidFill>
                          <a:effectLst/>
                        </a:rPr>
                        <a:t>Paid &amp; Organic - Job 1 of 2</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153625478"/>
                  </a:ext>
                </a:extLst>
              </a:tr>
              <a:tr h="217763">
                <a:tc>
                  <a:txBody>
                    <a:bodyPr/>
                    <a:lstStyle/>
                    <a:p>
                      <a:pPr algn="l" fontAlgn="b"/>
                      <a:r>
                        <a:rPr lang="en-US" sz="1100" b="0" u="none" strike="noStrike">
                          <a:solidFill>
                            <a:schemeClr val="tx1"/>
                          </a:solidFill>
                          <a:effectLst/>
                        </a:rPr>
                        <a:t>Paid &amp; Organic - Job 2 of 2 w/ Token Template</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677797655"/>
                  </a:ext>
                </a:extLst>
              </a:tr>
              <a:tr h="217763">
                <a:tc>
                  <a:txBody>
                    <a:bodyPr/>
                    <a:lstStyle/>
                    <a:p>
                      <a:pPr algn="l" fontAlgn="b"/>
                      <a:r>
                        <a:rPr lang="en-US" sz="1100" b="0" u="none" strike="noStrike">
                          <a:solidFill>
                            <a:schemeClr val="tx1"/>
                          </a:solidFill>
                          <a:effectLst/>
                        </a:rPr>
                        <a:t>Syndication Domain Affinity</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4198834252"/>
                  </a:ext>
                </a:extLst>
              </a:tr>
              <a:tr h="217763">
                <a:tc>
                  <a:txBody>
                    <a:bodyPr/>
                    <a:lstStyle/>
                    <a:p>
                      <a:pPr algn="l" fontAlgn="b"/>
                      <a:r>
                        <a:rPr lang="en-US" sz="1100" b="0" u="none" strike="noStrike">
                          <a:solidFill>
                            <a:schemeClr val="tx1"/>
                          </a:solidFill>
                          <a:effectLst/>
                        </a:rPr>
                        <a:t>Multi-Touch Attribution w/ Query Pathing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FY20 Q4</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3694579933"/>
                  </a:ext>
                </a:extLst>
              </a:tr>
              <a:tr h="217763">
                <a:tc>
                  <a:txBody>
                    <a:bodyPr/>
                    <a:lstStyle/>
                    <a:p>
                      <a:pPr algn="l" fontAlgn="b"/>
                      <a:r>
                        <a:rPr lang="en-US" sz="1100" b="0" u="none" strike="noStrike" dirty="0">
                          <a:solidFill>
                            <a:schemeClr val="tx1"/>
                          </a:solidFill>
                          <a:effectLst/>
                        </a:rPr>
                        <a:t>COVID Forecasting to PPT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793113825"/>
                  </a:ext>
                </a:extLst>
              </a:tr>
              <a:tr h="217763">
                <a:tc>
                  <a:txBody>
                    <a:bodyPr/>
                    <a:lstStyle/>
                    <a:p>
                      <a:pPr algn="l" fontAlgn="b"/>
                      <a:r>
                        <a:rPr lang="en-US" sz="1100" b="0" u="none" strike="noStrike" dirty="0">
                          <a:solidFill>
                            <a:schemeClr val="tx1"/>
                          </a:solidFill>
                          <a:effectLst/>
                        </a:rPr>
                        <a:t>COVID Nowcasting to PPT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724356731"/>
                  </a:ext>
                </a:extLst>
              </a:tr>
              <a:tr h="217763">
                <a:tc>
                  <a:txBody>
                    <a:bodyPr/>
                    <a:lstStyle/>
                    <a:p>
                      <a:pPr algn="l" fontAlgn="b"/>
                      <a:r>
                        <a:rPr lang="en-US" sz="1100" b="0" u="none" strike="noStrike">
                          <a:solidFill>
                            <a:schemeClr val="tx1"/>
                          </a:solidFill>
                          <a:effectLst/>
                        </a:rPr>
                        <a:t>Multi-Touch Attribution w/ CDJ</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635695910"/>
                  </a:ext>
                </a:extLst>
              </a:tr>
              <a:tr h="217763">
                <a:tc>
                  <a:txBody>
                    <a:bodyPr/>
                    <a:lstStyle/>
                    <a:p>
                      <a:pPr algn="l" fontAlgn="b"/>
                      <a:r>
                        <a:rPr lang="en-US" sz="1100" b="0" u="none" strike="noStrike">
                          <a:solidFill>
                            <a:schemeClr val="tx1"/>
                          </a:solidFill>
                          <a:effectLst/>
                        </a:rPr>
                        <a:t>Token Clustering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234795140"/>
                  </a:ext>
                </a:extLst>
              </a:tr>
              <a:tr h="217763">
                <a:tc>
                  <a:txBody>
                    <a:bodyPr/>
                    <a:lstStyle/>
                    <a:p>
                      <a:pPr algn="l" fontAlgn="b"/>
                      <a:r>
                        <a:rPr lang="en-US" sz="1100" b="0" u="none" strike="noStrike" kern="1200" dirty="0">
                          <a:solidFill>
                            <a:schemeClr val="tx1"/>
                          </a:solidFill>
                          <a:effectLst/>
                        </a:rPr>
                        <a:t>Channel Feature Scenario Planner</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830463297"/>
                  </a:ext>
                </a:extLst>
              </a:tr>
              <a:tr h="217763">
                <a:tc>
                  <a:txBody>
                    <a:bodyPr/>
                    <a:lstStyle/>
                    <a:p>
                      <a:pPr algn="l" fontAlgn="b"/>
                      <a:r>
                        <a:rPr lang="en-US" sz="1100" b="0" u="none" strike="noStrike" kern="1200" dirty="0">
                          <a:solidFill>
                            <a:schemeClr val="tx1"/>
                          </a:solidFill>
                          <a:effectLst/>
                        </a:rPr>
                        <a:t>Twitter Sentiment</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Robin Hall</a:t>
                      </a:r>
                      <a:endParaRPr lang="en-US" sz="1100" b="0" i="0" u="none" strike="noStrike" dirty="0">
                        <a:solidFill>
                          <a:schemeClr val="tx1"/>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chemeClr val="tx1"/>
                          </a:solidFill>
                          <a:effectLst/>
                        </a:rPr>
                        <a:t>FY21 Q2</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4020421432"/>
                  </a:ext>
                </a:extLst>
              </a:tr>
              <a:tr h="217763">
                <a:tc>
                  <a:txBody>
                    <a:bodyPr/>
                    <a:lstStyle/>
                    <a:p>
                      <a:pPr algn="l" fontAlgn="b"/>
                      <a:r>
                        <a:rPr lang="en-US" sz="1100" b="0" u="none" strike="noStrike" kern="1200" dirty="0">
                          <a:solidFill>
                            <a:srgbClr val="000000"/>
                          </a:solidFill>
                          <a:effectLst/>
                        </a:rPr>
                        <a:t>Paid &amp; Organic - Job 1 of 2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91849133"/>
                  </a:ext>
                </a:extLst>
              </a:tr>
              <a:tr h="217763">
                <a:tc>
                  <a:txBody>
                    <a:bodyPr/>
                    <a:lstStyle/>
                    <a:p>
                      <a:pPr algn="l" fontAlgn="b"/>
                      <a:r>
                        <a:rPr lang="en-US" sz="1100" b="0" u="none" strike="noStrike" kern="1200" dirty="0">
                          <a:solidFill>
                            <a:srgbClr val="000000"/>
                          </a:solidFill>
                          <a:effectLst/>
                        </a:rPr>
                        <a:t>Paid &amp; Organic - Job 2 of 2 w/ Token Template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53209838"/>
                  </a:ext>
                </a:extLst>
              </a:tr>
              <a:tr h="217763">
                <a:tc>
                  <a:txBody>
                    <a:bodyPr/>
                    <a:lstStyle/>
                    <a:p>
                      <a:pPr algn="l" fontAlgn="b"/>
                      <a:r>
                        <a:rPr lang="en-US" sz="1100" b="0" u="none" strike="noStrike" kern="1200" dirty="0">
                          <a:solidFill>
                            <a:srgbClr val="000000"/>
                          </a:solidFill>
                          <a:effectLst/>
                        </a:rPr>
                        <a:t>COVID Sales Forecasting to PPT</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Logic20/20</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054103361"/>
                  </a:ext>
                </a:extLst>
              </a:tr>
            </a:tbl>
          </a:graphicData>
        </a:graphic>
      </p:graphicFrame>
      <p:sp>
        <p:nvSpPr>
          <p:cNvPr id="5" name="Right Brace 4">
            <a:extLst>
              <a:ext uri="{FF2B5EF4-FFF2-40B4-BE49-F238E27FC236}">
                <a16:creationId xmlns:a16="http://schemas.microsoft.com/office/drawing/2014/main" id="{FF3A04AE-5049-4009-BF2F-8D875FDAEB8D}"/>
              </a:ext>
            </a:extLst>
          </p:cNvPr>
          <p:cNvSpPr/>
          <p:nvPr/>
        </p:nvSpPr>
        <p:spPr>
          <a:xfrm>
            <a:off x="7303849" y="1525869"/>
            <a:ext cx="156977" cy="2559653"/>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3" name="Right Brace 22">
            <a:extLst>
              <a:ext uri="{FF2B5EF4-FFF2-40B4-BE49-F238E27FC236}">
                <a16:creationId xmlns:a16="http://schemas.microsoft.com/office/drawing/2014/main" id="{309EFC37-D413-4305-B9CA-3D11EEB74F2F}"/>
              </a:ext>
            </a:extLst>
          </p:cNvPr>
          <p:cNvSpPr/>
          <p:nvPr/>
        </p:nvSpPr>
        <p:spPr>
          <a:xfrm>
            <a:off x="7303849" y="4126322"/>
            <a:ext cx="156977" cy="1005578"/>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4" name="Right Brace 23">
            <a:extLst>
              <a:ext uri="{FF2B5EF4-FFF2-40B4-BE49-F238E27FC236}">
                <a16:creationId xmlns:a16="http://schemas.microsoft.com/office/drawing/2014/main" id="{FB54DDFB-7D3A-4533-B50F-D4BF6C02E3D9}"/>
              </a:ext>
            </a:extLst>
          </p:cNvPr>
          <p:cNvSpPr/>
          <p:nvPr/>
        </p:nvSpPr>
        <p:spPr>
          <a:xfrm>
            <a:off x="7303849" y="5172701"/>
            <a:ext cx="156977" cy="822746"/>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7" name="Straight Connector 26">
            <a:extLst>
              <a:ext uri="{FF2B5EF4-FFF2-40B4-BE49-F238E27FC236}">
                <a16:creationId xmlns:a16="http://schemas.microsoft.com/office/drawing/2014/main" id="{32255C79-5F19-49EB-AA3B-1FD6B0A40617}"/>
              </a:ext>
            </a:extLst>
          </p:cNvPr>
          <p:cNvCxnSpPr/>
          <p:nvPr/>
        </p:nvCxnSpPr>
        <p:spPr>
          <a:xfrm>
            <a:off x="7598254" y="6043503"/>
            <a:ext cx="1196182" cy="0"/>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Shape 285">
            <a:extLst>
              <a:ext uri="{FF2B5EF4-FFF2-40B4-BE49-F238E27FC236}">
                <a16:creationId xmlns:a16="http://schemas.microsoft.com/office/drawing/2014/main" id="{E51EC983-8405-41CB-870F-D57C3593B2A8}"/>
              </a:ext>
            </a:extLst>
          </p:cNvPr>
          <p:cNvSpPr/>
          <p:nvPr/>
        </p:nvSpPr>
        <p:spPr>
          <a:xfrm>
            <a:off x="7598256" y="5991614"/>
            <a:ext cx="1196181" cy="47199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gn="ctr">
              <a:lnSpc>
                <a:spcPct val="120000"/>
              </a:lnSpc>
              <a:defRPr sz="1800"/>
            </a:pPr>
            <a:r>
              <a:rPr lang="en-US" sz="2199" b="1" spc="-119" dirty="0">
                <a:solidFill>
                  <a:srgbClr val="535353"/>
                </a:solidFill>
                <a:latin typeface="Raleway" panose="020B0003030101060003" pitchFamily="34" charset="0"/>
                <a:ea typeface="Rajdhani"/>
                <a:cs typeface="Raleway"/>
                <a:sym typeface="Rajdhani"/>
              </a:rPr>
              <a:t>21</a:t>
            </a:r>
            <a:endParaRPr sz="2199" spc="-119" dirty="0">
              <a:solidFill>
                <a:srgbClr val="535353"/>
              </a:solidFill>
              <a:latin typeface="Raleway" panose="020B0003030101060003" pitchFamily="34" charset="0"/>
              <a:ea typeface="Rajdhani"/>
              <a:cs typeface="Raleway"/>
              <a:sym typeface="Rajdhani"/>
            </a:endParaRPr>
          </a:p>
        </p:txBody>
      </p:sp>
    </p:spTree>
    <p:extLst>
      <p:ext uri="{BB962C8B-B14F-4D97-AF65-F5344CB8AC3E}">
        <p14:creationId xmlns:p14="http://schemas.microsoft.com/office/powerpoint/2010/main" val="7746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F2E6-1EA7-4B61-A831-157555CEEE05}"/>
              </a:ext>
            </a:extLst>
          </p:cNvPr>
          <p:cNvSpPr>
            <a:spLocks noGrp="1"/>
          </p:cNvSpPr>
          <p:nvPr>
            <p:ph type="title"/>
          </p:nvPr>
        </p:nvSpPr>
        <p:spPr>
          <a:xfrm>
            <a:off x="621792" y="228600"/>
            <a:ext cx="10107612" cy="892630"/>
          </a:xfrm>
        </p:spPr>
        <p:txBody>
          <a:bodyPr>
            <a:normAutofit/>
          </a:bodyPr>
          <a:lstStyle/>
          <a:p>
            <a:r>
              <a:rPr lang="en-US" sz="2400" dirty="0"/>
              <a:t>Model Box: databricks integration</a:t>
            </a:r>
          </a:p>
        </p:txBody>
      </p:sp>
      <p:sp>
        <p:nvSpPr>
          <p:cNvPr id="52" name="Content Placeholder 2">
            <a:extLst>
              <a:ext uri="{FF2B5EF4-FFF2-40B4-BE49-F238E27FC236}">
                <a16:creationId xmlns:a16="http://schemas.microsoft.com/office/drawing/2014/main" id="{90175DA3-6846-4E52-977B-56E9DA640C48}"/>
              </a:ext>
            </a:extLst>
          </p:cNvPr>
          <p:cNvSpPr>
            <a:spLocks noGrp="1"/>
          </p:cNvSpPr>
          <p:nvPr>
            <p:ph idx="4294967295"/>
          </p:nvPr>
        </p:nvSpPr>
        <p:spPr>
          <a:xfrm>
            <a:off x="619125" y="1362075"/>
            <a:ext cx="4710113" cy="5321300"/>
          </a:xfrm>
        </p:spPr>
        <p:txBody>
          <a:bodyPr vert="horz" lIns="91416" tIns="45708" rIns="91416" bIns="45708" rtlCol="0" anchor="t">
            <a:noAutofit/>
          </a:bodyPr>
          <a:lstStyle/>
          <a:p>
            <a:pPr marL="0" indent="0" fontAlgn="base">
              <a:spcBef>
                <a:spcPts val="0"/>
              </a:spcBef>
              <a:spcAft>
                <a:spcPts val="600"/>
              </a:spcAft>
              <a:buClr>
                <a:srgbClr val="FF6600"/>
              </a:buClr>
              <a:buNone/>
            </a:pPr>
            <a:r>
              <a:rPr lang="en-US" sz="1400" b="1" dirty="0">
                <a:latin typeface="Segoe UI"/>
                <a:cs typeface="Segoe UI"/>
              </a:rPr>
              <a:t>Databricks connection released in December</a:t>
            </a:r>
            <a:endParaRPr lang="en-US" sz="1400" dirty="0">
              <a:latin typeface="Segoe UI"/>
              <a:cs typeface="Segoe UI"/>
            </a:endParaRPr>
          </a:p>
          <a:p>
            <a:pPr marL="989668" lvl="1" indent="-380251" fontAlgn="base">
              <a:spcBef>
                <a:spcPts val="0"/>
              </a:spcBef>
              <a:spcAft>
                <a:spcPts val="600"/>
              </a:spcAft>
              <a:buClr>
                <a:srgbClr val="FF6600"/>
              </a:buClr>
            </a:pPr>
            <a:r>
              <a:rPr lang="en-US" sz="1200" dirty="0">
                <a:solidFill>
                  <a:schemeClr val="tx2"/>
                </a:solidFill>
                <a:latin typeface="Segoe UI"/>
                <a:cs typeface="Segoe UI"/>
              </a:rPr>
              <a:t>Allows running databricks notebooks directly from Model Box UI</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First interface to the backend data from the Model Box UI: anything accessible in databricks can be used, while keeping results available through the Model Box</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Same end user experience for Model Users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Creators provide a databricks notebook link instead of an R or Python script</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Single Model repository regardless of model source</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execution statistics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Inputs and results sharing across peers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No additional dependencies installations in Model Box for databricks-based models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User tokens as part of input ensure that only authorized users can access databricks models. Other users cannot download the tokens from the UI: the tool scrubs them upon upload</a:t>
            </a:r>
          </a:p>
          <a:p>
            <a:pPr marL="989668" lvl="1" indent="-380251" fontAlgn="base">
              <a:spcBef>
                <a:spcPts val="0"/>
              </a:spcBef>
              <a:spcAft>
                <a:spcPts val="600"/>
              </a:spcAft>
              <a:buClr>
                <a:srgbClr val="FF6600"/>
              </a:buClr>
            </a:pPr>
            <a:endParaRPr lang="en-US" sz="1200" dirty="0">
              <a:solidFill>
                <a:schemeClr val="tx2"/>
              </a:solidFill>
              <a:latin typeface="Segoe UI"/>
              <a:cs typeface="Segoe UI"/>
            </a:endParaRPr>
          </a:p>
          <a:p>
            <a:pPr marL="989668" lvl="1" indent="-380251" fontAlgn="base">
              <a:spcBef>
                <a:spcPts val="0"/>
              </a:spcBef>
              <a:spcAft>
                <a:spcPts val="600"/>
              </a:spcAft>
              <a:buClr>
                <a:srgbClr val="FF6600"/>
              </a:buClr>
            </a:pPr>
            <a:endParaRPr lang="en-US" sz="1200" dirty="0">
              <a:solidFill>
                <a:schemeClr val="tx2"/>
              </a:solidFill>
              <a:highlight>
                <a:srgbClr val="FFFF00"/>
              </a:highlight>
              <a:latin typeface="Segoe UI"/>
              <a:cs typeface="Segoe UI"/>
            </a:endParaRPr>
          </a:p>
        </p:txBody>
      </p:sp>
      <p:grpSp>
        <p:nvGrpSpPr>
          <p:cNvPr id="4" name="Group 3">
            <a:extLst>
              <a:ext uri="{FF2B5EF4-FFF2-40B4-BE49-F238E27FC236}">
                <a16:creationId xmlns:a16="http://schemas.microsoft.com/office/drawing/2014/main" id="{7A3A840F-9785-4269-8F22-53DC0FA5AA8C}"/>
              </a:ext>
            </a:extLst>
          </p:cNvPr>
          <p:cNvGrpSpPr/>
          <p:nvPr/>
        </p:nvGrpSpPr>
        <p:grpSpPr>
          <a:xfrm>
            <a:off x="5719229" y="2078438"/>
            <a:ext cx="6152816" cy="3154267"/>
            <a:chOff x="5768697" y="1542379"/>
            <a:chExt cx="6154419" cy="3155089"/>
          </a:xfrm>
        </p:grpSpPr>
        <p:pic>
          <p:nvPicPr>
            <p:cNvPr id="51" name="Picture 50">
              <a:extLst>
                <a:ext uri="{FF2B5EF4-FFF2-40B4-BE49-F238E27FC236}">
                  <a16:creationId xmlns:a16="http://schemas.microsoft.com/office/drawing/2014/main" id="{A36625CE-800A-4957-B0EF-910DA533D64F}"/>
                </a:ext>
              </a:extLst>
            </p:cNvPr>
            <p:cNvPicPr>
              <a:picLocks noChangeAspect="1"/>
            </p:cNvPicPr>
            <p:nvPr/>
          </p:nvPicPr>
          <p:blipFill>
            <a:blip r:embed="rId2"/>
            <a:stretch>
              <a:fillRect/>
            </a:stretch>
          </p:blipFill>
          <p:spPr>
            <a:xfrm>
              <a:off x="9259439" y="3923168"/>
              <a:ext cx="1911938" cy="774300"/>
            </a:xfrm>
            <a:prstGeom prst="rect">
              <a:avLst/>
            </a:prstGeom>
            <a:ln>
              <a:solidFill>
                <a:schemeClr val="bg1">
                  <a:lumMod val="75000"/>
                </a:schemeClr>
              </a:solidFill>
            </a:ln>
          </p:spPr>
        </p:pic>
        <p:pic>
          <p:nvPicPr>
            <p:cNvPr id="54" name="Picture 53">
              <a:extLst>
                <a:ext uri="{FF2B5EF4-FFF2-40B4-BE49-F238E27FC236}">
                  <a16:creationId xmlns:a16="http://schemas.microsoft.com/office/drawing/2014/main" id="{E3F736CF-0FC9-494C-AEFB-2840ED672F6C}"/>
                </a:ext>
              </a:extLst>
            </p:cNvPr>
            <p:cNvPicPr>
              <a:picLocks noChangeAspect="1"/>
            </p:cNvPicPr>
            <p:nvPr/>
          </p:nvPicPr>
          <p:blipFill>
            <a:blip r:embed="rId3"/>
            <a:stretch>
              <a:fillRect/>
            </a:stretch>
          </p:blipFill>
          <p:spPr>
            <a:xfrm>
              <a:off x="5862442" y="1820625"/>
              <a:ext cx="2663677" cy="848250"/>
            </a:xfrm>
            <a:prstGeom prst="rect">
              <a:avLst/>
            </a:prstGeom>
            <a:ln>
              <a:solidFill>
                <a:schemeClr val="bg1">
                  <a:lumMod val="75000"/>
                </a:schemeClr>
              </a:solidFill>
            </a:ln>
          </p:spPr>
        </p:pic>
        <p:pic>
          <p:nvPicPr>
            <p:cNvPr id="55" name="Picture 54">
              <a:extLst>
                <a:ext uri="{FF2B5EF4-FFF2-40B4-BE49-F238E27FC236}">
                  <a16:creationId xmlns:a16="http://schemas.microsoft.com/office/drawing/2014/main" id="{D886035A-D172-41E0-BEA7-C1C34BEFA222}"/>
                </a:ext>
              </a:extLst>
            </p:cNvPr>
            <p:cNvPicPr>
              <a:picLocks noChangeAspect="1"/>
            </p:cNvPicPr>
            <p:nvPr/>
          </p:nvPicPr>
          <p:blipFill>
            <a:blip r:embed="rId4"/>
            <a:stretch>
              <a:fillRect/>
            </a:stretch>
          </p:blipFill>
          <p:spPr>
            <a:xfrm>
              <a:off x="9259439" y="1997162"/>
              <a:ext cx="2663677" cy="1344150"/>
            </a:xfrm>
            <a:prstGeom prst="rect">
              <a:avLst/>
            </a:prstGeom>
            <a:ln>
              <a:solidFill>
                <a:schemeClr val="bg1">
                  <a:lumMod val="75000"/>
                </a:schemeClr>
              </a:solidFill>
            </a:ln>
          </p:spPr>
        </p:pic>
        <p:pic>
          <p:nvPicPr>
            <p:cNvPr id="49" name="Picture 48">
              <a:extLst>
                <a:ext uri="{FF2B5EF4-FFF2-40B4-BE49-F238E27FC236}">
                  <a16:creationId xmlns:a16="http://schemas.microsoft.com/office/drawing/2014/main" id="{B2209DFC-E343-47E5-8EF3-AB5C3F935DC7}"/>
                </a:ext>
              </a:extLst>
            </p:cNvPr>
            <p:cNvPicPr>
              <a:picLocks noChangeAspect="1"/>
            </p:cNvPicPr>
            <p:nvPr/>
          </p:nvPicPr>
          <p:blipFill>
            <a:blip r:embed="rId5"/>
            <a:stretch>
              <a:fillRect/>
            </a:stretch>
          </p:blipFill>
          <p:spPr>
            <a:xfrm>
              <a:off x="5862442" y="3549068"/>
              <a:ext cx="3193805" cy="1148400"/>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BCFEB2AB-2F37-4863-8747-81E29FE2E5D6}"/>
                </a:ext>
              </a:extLst>
            </p:cNvPr>
            <p:cNvSpPr txBox="1"/>
            <p:nvPr/>
          </p:nvSpPr>
          <p:spPr>
            <a:xfrm>
              <a:off x="9154396" y="3639913"/>
              <a:ext cx="2763898" cy="246221"/>
            </a:xfrm>
            <a:prstGeom prst="rect">
              <a:avLst/>
            </a:prstGeom>
            <a:noFill/>
          </p:spPr>
          <p:txBody>
            <a:bodyPr wrap="none" rtlCol="0">
              <a:spAutoFit/>
            </a:bodyPr>
            <a:lstStyle/>
            <a:p>
              <a:r>
                <a:rPr lang="en-US" sz="1000" dirty="0"/>
                <a:t>4. Databricks models with user uploaded data</a:t>
              </a:r>
            </a:p>
          </p:txBody>
        </p:sp>
        <p:sp>
          <p:nvSpPr>
            <p:cNvPr id="58" name="TextBox 57">
              <a:extLst>
                <a:ext uri="{FF2B5EF4-FFF2-40B4-BE49-F238E27FC236}">
                  <a16:creationId xmlns:a16="http://schemas.microsoft.com/office/drawing/2014/main" id="{AD9500F1-014F-482C-9D56-C4DAF14E8EBC}"/>
                </a:ext>
              </a:extLst>
            </p:cNvPr>
            <p:cNvSpPr txBox="1"/>
            <p:nvPr/>
          </p:nvSpPr>
          <p:spPr>
            <a:xfrm>
              <a:off x="5768698" y="1542379"/>
              <a:ext cx="2977097" cy="246221"/>
            </a:xfrm>
            <a:prstGeom prst="rect">
              <a:avLst/>
            </a:prstGeom>
            <a:noFill/>
          </p:spPr>
          <p:txBody>
            <a:bodyPr wrap="none" rtlCol="0">
              <a:spAutoFit/>
            </a:bodyPr>
            <a:lstStyle/>
            <a:p>
              <a:r>
                <a:rPr lang="en-US" sz="1000" dirty="0"/>
                <a:t>1. Databricks models with data pull from a source</a:t>
              </a:r>
            </a:p>
          </p:txBody>
        </p:sp>
        <p:sp>
          <p:nvSpPr>
            <p:cNvPr id="60" name="TextBox 59">
              <a:extLst>
                <a:ext uri="{FF2B5EF4-FFF2-40B4-BE49-F238E27FC236}">
                  <a16:creationId xmlns:a16="http://schemas.microsoft.com/office/drawing/2014/main" id="{40934FA5-E30E-4714-B6AF-B393BF1943D5}"/>
                </a:ext>
              </a:extLst>
            </p:cNvPr>
            <p:cNvSpPr txBox="1"/>
            <p:nvPr/>
          </p:nvSpPr>
          <p:spPr>
            <a:xfrm>
              <a:off x="9154396" y="1574404"/>
              <a:ext cx="2610832" cy="400110"/>
            </a:xfrm>
            <a:prstGeom prst="rect">
              <a:avLst/>
            </a:prstGeom>
            <a:noFill/>
          </p:spPr>
          <p:txBody>
            <a:bodyPr wrap="square" rtlCol="0">
              <a:spAutoFit/>
            </a:bodyPr>
            <a:lstStyle/>
            <a:p>
              <a:r>
                <a:rPr lang="en-US" sz="1000" dirty="0"/>
                <a:t>2. Databricks models with data pull and MB processing</a:t>
              </a:r>
            </a:p>
          </p:txBody>
        </p:sp>
        <p:sp>
          <p:nvSpPr>
            <p:cNvPr id="61" name="TextBox 60">
              <a:extLst>
                <a:ext uri="{FF2B5EF4-FFF2-40B4-BE49-F238E27FC236}">
                  <a16:creationId xmlns:a16="http://schemas.microsoft.com/office/drawing/2014/main" id="{095FE6CD-1C96-4E5B-B23B-DF9BD111C597}"/>
                </a:ext>
              </a:extLst>
            </p:cNvPr>
            <p:cNvSpPr txBox="1"/>
            <p:nvPr/>
          </p:nvSpPr>
          <p:spPr>
            <a:xfrm>
              <a:off x="5768697" y="3118127"/>
              <a:ext cx="3287550" cy="400110"/>
            </a:xfrm>
            <a:prstGeom prst="rect">
              <a:avLst/>
            </a:prstGeom>
            <a:noFill/>
          </p:spPr>
          <p:txBody>
            <a:bodyPr wrap="square" rtlCol="0">
              <a:spAutoFit/>
            </a:bodyPr>
            <a:lstStyle/>
            <a:p>
              <a:r>
                <a:rPr lang="en-US" sz="1000" dirty="0"/>
                <a:t>3. Databricks models with user input / data pull and MB processing</a:t>
              </a:r>
            </a:p>
          </p:txBody>
        </p:sp>
      </p:grpSp>
      <p:grpSp>
        <p:nvGrpSpPr>
          <p:cNvPr id="5" name="Group 4">
            <a:extLst>
              <a:ext uri="{FF2B5EF4-FFF2-40B4-BE49-F238E27FC236}">
                <a16:creationId xmlns:a16="http://schemas.microsoft.com/office/drawing/2014/main" id="{489303F5-20DA-4AA7-A671-67E8C3E42F71}"/>
              </a:ext>
            </a:extLst>
          </p:cNvPr>
          <p:cNvGrpSpPr/>
          <p:nvPr/>
        </p:nvGrpSpPr>
        <p:grpSpPr>
          <a:xfrm>
            <a:off x="7013514" y="867875"/>
            <a:ext cx="2924838" cy="993267"/>
            <a:chOff x="6567910" y="859934"/>
            <a:chExt cx="2925600" cy="993526"/>
          </a:xfrm>
        </p:grpSpPr>
        <p:pic>
          <p:nvPicPr>
            <p:cNvPr id="62" name="Picture 2" descr="Databricks - Unified Data Analytics">
              <a:extLst>
                <a:ext uri="{FF2B5EF4-FFF2-40B4-BE49-F238E27FC236}">
                  <a16:creationId xmlns:a16="http://schemas.microsoft.com/office/drawing/2014/main" id="{AAFA34B2-F8ED-4146-9DDD-385348E2C8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7" r="10994"/>
            <a:stretch/>
          </p:blipFill>
          <p:spPr bwMode="auto">
            <a:xfrm>
              <a:off x="8312942" y="1058948"/>
              <a:ext cx="1180568" cy="76870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7CED1D46-2C6F-4E0F-BEE8-37187E8565F8}"/>
                </a:ext>
              </a:extLst>
            </p:cNvPr>
            <p:cNvGrpSpPr/>
            <p:nvPr/>
          </p:nvGrpSpPr>
          <p:grpSpPr>
            <a:xfrm>
              <a:off x="6567910" y="859934"/>
              <a:ext cx="1180568" cy="993526"/>
              <a:chOff x="10628233" y="2594391"/>
              <a:chExt cx="1180568" cy="993526"/>
            </a:xfrm>
          </p:grpSpPr>
          <p:sp>
            <p:nvSpPr>
              <p:cNvPr id="64" name="Rectangle 63">
                <a:extLst>
                  <a:ext uri="{FF2B5EF4-FFF2-40B4-BE49-F238E27FC236}">
                    <a16:creationId xmlns:a16="http://schemas.microsoft.com/office/drawing/2014/main" id="{AF1DED48-63A0-4DF5-B8E9-62EAD6F568A0}"/>
                  </a:ext>
                </a:extLst>
              </p:cNvPr>
              <p:cNvSpPr/>
              <p:nvPr/>
            </p:nvSpPr>
            <p:spPr>
              <a:xfrm>
                <a:off x="10779135" y="3341696"/>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65" name="Picture 64">
                <a:extLst>
                  <a:ext uri="{FF2B5EF4-FFF2-40B4-BE49-F238E27FC236}">
                    <a16:creationId xmlns:a16="http://schemas.microsoft.com/office/drawing/2014/main" id="{0CF94CD3-A5CF-43D7-94AB-642371CA1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8233" y="2594391"/>
                <a:ext cx="1180568" cy="834609"/>
              </a:xfrm>
              <a:prstGeom prst="rect">
                <a:avLst/>
              </a:prstGeom>
            </p:spPr>
          </p:pic>
        </p:grpSp>
        <p:sp>
          <p:nvSpPr>
            <p:cNvPr id="66" name="Cross 65">
              <a:extLst>
                <a:ext uri="{FF2B5EF4-FFF2-40B4-BE49-F238E27FC236}">
                  <a16:creationId xmlns:a16="http://schemas.microsoft.com/office/drawing/2014/main" id="{BEC4C2FE-D037-4C3F-9CC2-417162300307}"/>
                </a:ext>
              </a:extLst>
            </p:cNvPr>
            <p:cNvSpPr/>
            <p:nvPr/>
          </p:nvSpPr>
          <p:spPr>
            <a:xfrm>
              <a:off x="7894846" y="1224242"/>
              <a:ext cx="271728" cy="274320"/>
            </a:xfrm>
            <a:prstGeom prst="plus">
              <a:avLst>
                <a:gd name="adj" fmla="val 35257"/>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Tree>
    <p:extLst>
      <p:ext uri="{BB962C8B-B14F-4D97-AF65-F5344CB8AC3E}">
        <p14:creationId xmlns:p14="http://schemas.microsoft.com/office/powerpoint/2010/main" val="2039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12D-494F-4A31-A4A1-9C389335548C}"/>
              </a:ext>
            </a:extLst>
          </p:cNvPr>
          <p:cNvSpPr>
            <a:spLocks noGrp="1"/>
          </p:cNvSpPr>
          <p:nvPr>
            <p:ph type="title"/>
          </p:nvPr>
        </p:nvSpPr>
        <p:spPr>
          <a:xfrm>
            <a:off x="621792" y="228600"/>
            <a:ext cx="10107612" cy="892630"/>
          </a:xfrm>
        </p:spPr>
        <p:txBody>
          <a:bodyPr>
            <a:normAutofit/>
          </a:bodyPr>
          <a:lstStyle/>
          <a:p>
            <a:r>
              <a:rPr lang="en-US" sz="2400" dirty="0"/>
              <a:t>Future vision for the Model Box ecosystem</a:t>
            </a:r>
          </a:p>
        </p:txBody>
      </p:sp>
      <p:cxnSp>
        <p:nvCxnSpPr>
          <p:cNvPr id="4" name="Straight Connector 3">
            <a:extLst>
              <a:ext uri="{FF2B5EF4-FFF2-40B4-BE49-F238E27FC236}">
                <a16:creationId xmlns:a16="http://schemas.microsoft.com/office/drawing/2014/main" id="{447767B2-CECF-4BFA-B8B6-DB835FF1EA4E}"/>
              </a:ext>
            </a:extLst>
          </p:cNvPr>
          <p:cNvCxnSpPr>
            <a:cxnSpLocks/>
            <a:stCxn id="23" idx="5"/>
            <a:endCxn id="17" idx="0"/>
          </p:cNvCxnSpPr>
          <p:nvPr/>
        </p:nvCxnSpPr>
        <p:spPr>
          <a:xfrm>
            <a:off x="4201523" y="2578960"/>
            <a:ext cx="1789439"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FBE78-B310-4B22-BC60-6192A277B237}"/>
              </a:ext>
            </a:extLst>
          </p:cNvPr>
          <p:cNvCxnSpPr>
            <a:cxnSpLocks/>
            <a:stCxn id="26" idx="3"/>
            <a:endCxn id="17" idx="0"/>
          </p:cNvCxnSpPr>
          <p:nvPr/>
        </p:nvCxnSpPr>
        <p:spPr>
          <a:xfrm flipH="1">
            <a:off x="5990961" y="2578960"/>
            <a:ext cx="1780220"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9934D6-5057-4F82-A5A5-438DDF41DA39}"/>
              </a:ext>
            </a:extLst>
          </p:cNvPr>
          <p:cNvCxnSpPr>
            <a:cxnSpLocks/>
            <a:stCxn id="17" idx="2"/>
            <a:endCxn id="29" idx="7"/>
          </p:cNvCxnSpPr>
          <p:nvPr/>
        </p:nvCxnSpPr>
        <p:spPr>
          <a:xfrm flipH="1">
            <a:off x="4210736" y="3967619"/>
            <a:ext cx="1780225" cy="790851"/>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A017F43-81D8-400E-8455-4A14D299DC1C}"/>
              </a:ext>
            </a:extLst>
          </p:cNvPr>
          <p:cNvCxnSpPr>
            <a:cxnSpLocks/>
            <a:stCxn id="17" idx="2"/>
            <a:endCxn id="32" idx="1"/>
          </p:cNvCxnSpPr>
          <p:nvPr/>
        </p:nvCxnSpPr>
        <p:spPr>
          <a:xfrm flipV="1">
            <a:off x="5990961" y="3899713"/>
            <a:ext cx="1789434" cy="679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161709C-C4A1-4C7B-B102-C6109E225746}"/>
              </a:ext>
            </a:extLst>
          </p:cNvPr>
          <p:cNvSpPr txBox="1"/>
          <p:nvPr/>
        </p:nvSpPr>
        <p:spPr>
          <a:xfrm>
            <a:off x="8938245" y="1562486"/>
            <a:ext cx="2681433" cy="113724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generation </a:t>
            </a:r>
            <a:r>
              <a:rPr lang="en-US" sz="1100" dirty="0">
                <a:latin typeface="+mj-lt"/>
              </a:rPr>
              <a:t>of standardized </a:t>
            </a:r>
            <a:r>
              <a:rPr lang="en-US" sz="1100" b="1" dirty="0">
                <a:latin typeface="+mj-lt"/>
              </a:rPr>
              <a:t>content </a:t>
            </a:r>
            <a:r>
              <a:rPr lang="en-US" sz="1100" dirty="0">
                <a:latin typeface="+mj-lt"/>
              </a:rPr>
              <a:t>(e.g. slides with trends across months for specific client accounts): </a:t>
            </a:r>
            <a:r>
              <a:rPr lang="en-US" sz="1100" b="1" dirty="0">
                <a:latin typeface="+mj-lt"/>
              </a:rPr>
              <a:t>slide generation is already possible</a:t>
            </a:r>
            <a:r>
              <a:rPr lang="en-US" sz="1100" dirty="0">
                <a:latin typeface="+mj-lt"/>
              </a:rPr>
              <a:t>; automation depends on custom run scheduling </a:t>
            </a:r>
            <a:endParaRPr lang="en-US" sz="1100" b="1" dirty="0">
              <a:latin typeface="+mj-lt"/>
            </a:endParaRPr>
          </a:p>
        </p:txBody>
      </p:sp>
      <p:sp>
        <p:nvSpPr>
          <p:cNvPr id="20" name="TextBox 19">
            <a:extLst>
              <a:ext uri="{FF2B5EF4-FFF2-40B4-BE49-F238E27FC236}">
                <a16:creationId xmlns:a16="http://schemas.microsoft.com/office/drawing/2014/main" id="{65F75A63-50F7-41CD-ABC3-4C989316472A}"/>
              </a:ext>
            </a:extLst>
          </p:cNvPr>
          <p:cNvSpPr txBox="1"/>
          <p:nvPr/>
        </p:nvSpPr>
        <p:spPr>
          <a:xfrm>
            <a:off x="356379" y="1448468"/>
            <a:ext cx="2681433" cy="284621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Completed: Databricks integration: </a:t>
            </a:r>
            <a:r>
              <a:rPr lang="en-US" sz="1100" dirty="0">
                <a:latin typeface="+mj-lt"/>
              </a:rPr>
              <a:t>allowing notebooks as custom models; connecting to data sources through databricks</a:t>
            </a:r>
          </a:p>
          <a:p>
            <a:pPr marL="285664" indent="-285664">
              <a:lnSpc>
                <a:spcPct val="150000"/>
              </a:lnSpc>
              <a:buClr>
                <a:schemeClr val="accent2"/>
              </a:buClr>
              <a:buFont typeface="Raleway" panose="020B0003030101060003" pitchFamily="34" charset="0"/>
              <a:buChar char="—"/>
            </a:pPr>
            <a:r>
              <a:rPr lang="en-US" sz="1100" b="1" dirty="0">
                <a:latin typeface="+mj-lt"/>
              </a:rPr>
              <a:t>To do: Automated scheduled search data classification </a:t>
            </a:r>
            <a:r>
              <a:rPr lang="en-US" sz="1100" dirty="0">
                <a:latin typeface="+mj-lt"/>
              </a:rPr>
              <a:t>using predefined taxonomies</a:t>
            </a:r>
          </a:p>
          <a:p>
            <a:pPr marL="285664" indent="-285664">
              <a:lnSpc>
                <a:spcPct val="150000"/>
              </a:lnSpc>
              <a:buClr>
                <a:schemeClr val="accent2"/>
              </a:buClr>
              <a:buFont typeface="Raleway" panose="020B0003030101060003" pitchFamily="34" charset="0"/>
              <a:buChar char="—"/>
            </a:pPr>
            <a:r>
              <a:rPr lang="en-US" sz="1100" b="1" dirty="0">
                <a:latin typeface="+mj-lt"/>
              </a:rPr>
              <a:t>To do: Sequenced</a:t>
            </a:r>
            <a:r>
              <a:rPr lang="en-US" sz="1100" dirty="0">
                <a:latin typeface="+mj-lt"/>
              </a:rPr>
              <a:t> automatic </a:t>
            </a:r>
            <a:r>
              <a:rPr lang="en-US" sz="1100" b="1" dirty="0">
                <a:latin typeface="+mj-lt"/>
              </a:rPr>
              <a:t>classification</a:t>
            </a:r>
            <a:r>
              <a:rPr lang="en-US" sz="1100" dirty="0">
                <a:latin typeface="+mj-lt"/>
              </a:rPr>
              <a:t> (e.g. 1. industry; 2. brand/non-brand)</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Custom model box </a:t>
            </a:r>
            <a:r>
              <a:rPr lang="en-US" sz="1100" b="1" dirty="0">
                <a:latin typeface="+mj-lt"/>
              </a:rPr>
              <a:t>run scheduling</a:t>
            </a:r>
          </a:p>
        </p:txBody>
      </p:sp>
      <p:sp>
        <p:nvSpPr>
          <p:cNvPr id="21" name="TextBox 20">
            <a:extLst>
              <a:ext uri="{FF2B5EF4-FFF2-40B4-BE49-F238E27FC236}">
                <a16:creationId xmlns:a16="http://schemas.microsoft.com/office/drawing/2014/main" id="{C4F53F12-4109-4561-B424-1E207B05914B}"/>
              </a:ext>
            </a:extLst>
          </p:cNvPr>
          <p:cNvSpPr txBox="1"/>
          <p:nvPr/>
        </p:nvSpPr>
        <p:spPr>
          <a:xfrm>
            <a:off x="356379" y="4855811"/>
            <a:ext cx="2688751" cy="110098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anomaly monitoring </a:t>
            </a:r>
            <a:r>
              <a:rPr lang="en-US" sz="1100" dirty="0">
                <a:latin typeface="+mj-lt"/>
              </a:rPr>
              <a:t>and alerting (</a:t>
            </a:r>
            <a:r>
              <a:rPr lang="en-US" sz="1100" b="1" dirty="0">
                <a:latin typeface="+mj-lt"/>
              </a:rPr>
              <a:t>anomaly detection model completed</a:t>
            </a:r>
            <a:r>
              <a:rPr lang="en-US" sz="1100" dirty="0">
                <a:latin typeface="+mj-lt"/>
              </a:rPr>
              <a:t>)</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Scheduled models’ </a:t>
            </a:r>
            <a:r>
              <a:rPr lang="en-US" sz="1100" b="1" dirty="0">
                <a:latin typeface="+mj-lt"/>
              </a:rPr>
              <a:t>curation pipeline</a:t>
            </a:r>
          </a:p>
        </p:txBody>
      </p:sp>
      <p:sp>
        <p:nvSpPr>
          <p:cNvPr id="23" name="Oval 22">
            <a:extLst>
              <a:ext uri="{FF2B5EF4-FFF2-40B4-BE49-F238E27FC236}">
                <a16:creationId xmlns:a16="http://schemas.microsoft.com/office/drawing/2014/main" id="{CA42CC9D-FD3B-4A26-888C-B40347E02B08}"/>
              </a:ext>
            </a:extLst>
          </p:cNvPr>
          <p:cNvSpPr>
            <a:spLocks noChangeAspect="1"/>
          </p:cNvSpPr>
          <p:nvPr/>
        </p:nvSpPr>
        <p:spPr>
          <a:xfrm>
            <a:off x="3109121" y="1486559"/>
            <a:ext cx="1279827" cy="1279827"/>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6" name="Oval 25">
            <a:extLst>
              <a:ext uri="{FF2B5EF4-FFF2-40B4-BE49-F238E27FC236}">
                <a16:creationId xmlns:a16="http://schemas.microsoft.com/office/drawing/2014/main" id="{7AF587AE-A14A-4E16-BF9C-D79B0E2405E1}"/>
              </a:ext>
            </a:extLst>
          </p:cNvPr>
          <p:cNvSpPr>
            <a:spLocks noChangeAspect="1"/>
          </p:cNvSpPr>
          <p:nvPr/>
        </p:nvSpPr>
        <p:spPr>
          <a:xfrm>
            <a:off x="7583755" y="1486559"/>
            <a:ext cx="1279827" cy="1279827"/>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9" name="Oval 28">
            <a:extLst>
              <a:ext uri="{FF2B5EF4-FFF2-40B4-BE49-F238E27FC236}">
                <a16:creationId xmlns:a16="http://schemas.microsoft.com/office/drawing/2014/main" id="{C8533562-B94D-42D1-ABB8-FB7683669DF8}"/>
              </a:ext>
            </a:extLst>
          </p:cNvPr>
          <p:cNvSpPr>
            <a:spLocks noChangeAspect="1"/>
          </p:cNvSpPr>
          <p:nvPr/>
        </p:nvSpPr>
        <p:spPr>
          <a:xfrm>
            <a:off x="3118335" y="4571043"/>
            <a:ext cx="1279827" cy="1279827"/>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52" name="Picture 51">
            <a:extLst>
              <a:ext uri="{FF2B5EF4-FFF2-40B4-BE49-F238E27FC236}">
                <a16:creationId xmlns:a16="http://schemas.microsoft.com/office/drawing/2014/main" id="{00E39154-6012-4595-B8FE-C61243ABA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370" y="1760807"/>
            <a:ext cx="731330" cy="731330"/>
          </a:xfrm>
          <a:prstGeom prst="rect">
            <a:avLst/>
          </a:prstGeom>
        </p:spPr>
      </p:pic>
      <p:pic>
        <p:nvPicPr>
          <p:cNvPr id="54" name="Picture 53">
            <a:extLst>
              <a:ext uri="{FF2B5EF4-FFF2-40B4-BE49-F238E27FC236}">
                <a16:creationId xmlns:a16="http://schemas.microsoft.com/office/drawing/2014/main" id="{35DF3246-44AB-451A-9E30-7CD482B39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587" y="1669391"/>
            <a:ext cx="914162" cy="914162"/>
          </a:xfrm>
          <a:prstGeom prst="rect">
            <a:avLst/>
          </a:prstGeom>
        </p:spPr>
      </p:pic>
      <p:pic>
        <p:nvPicPr>
          <p:cNvPr id="56" name="Picture 55">
            <a:extLst>
              <a:ext uri="{FF2B5EF4-FFF2-40B4-BE49-F238E27FC236}">
                <a16:creationId xmlns:a16="http://schemas.microsoft.com/office/drawing/2014/main" id="{49167A0B-61B3-4ACA-B133-F76B97AB0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1168" y="4753876"/>
            <a:ext cx="914162" cy="914162"/>
          </a:xfrm>
          <a:prstGeom prst="rect">
            <a:avLst/>
          </a:prstGeom>
        </p:spPr>
      </p:pic>
      <p:sp>
        <p:nvSpPr>
          <p:cNvPr id="3" name="Arc 2">
            <a:extLst>
              <a:ext uri="{FF2B5EF4-FFF2-40B4-BE49-F238E27FC236}">
                <a16:creationId xmlns:a16="http://schemas.microsoft.com/office/drawing/2014/main" id="{1AA8CFF4-E638-46F5-93B5-A129FD42AB36}"/>
              </a:ext>
            </a:extLst>
          </p:cNvPr>
          <p:cNvSpPr/>
          <p:nvPr/>
        </p:nvSpPr>
        <p:spPr>
          <a:xfrm>
            <a:off x="3656647" y="1048683"/>
            <a:ext cx="4508481" cy="843910"/>
          </a:xfrm>
          <a:prstGeom prst="arc">
            <a:avLst>
              <a:gd name="adj1" fmla="val 10889148"/>
              <a:gd name="adj2" fmla="val 0"/>
            </a:avLst>
          </a:prstGeom>
          <a:ln>
            <a:prstDash val="lgDash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4" name="Straight Connector 23">
            <a:extLst>
              <a:ext uri="{FF2B5EF4-FFF2-40B4-BE49-F238E27FC236}">
                <a16:creationId xmlns:a16="http://schemas.microsoft.com/office/drawing/2014/main" id="{4FA97D79-DFA0-47A7-BCD2-BAB36D3F5326}"/>
              </a:ext>
            </a:extLst>
          </p:cNvPr>
          <p:cNvCxnSpPr>
            <a:cxnSpLocks/>
          </p:cNvCxnSpPr>
          <p:nvPr/>
        </p:nvCxnSpPr>
        <p:spPr>
          <a:xfrm>
            <a:off x="8232882" y="2804416"/>
            <a:ext cx="0" cy="624584"/>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F6269E-E6F9-4464-8B7B-3D036D088A74}"/>
              </a:ext>
            </a:extLst>
          </p:cNvPr>
          <p:cNvCxnSpPr>
            <a:cxnSpLocks/>
          </p:cNvCxnSpPr>
          <p:nvPr/>
        </p:nvCxnSpPr>
        <p:spPr>
          <a:xfrm>
            <a:off x="3762491" y="2794714"/>
            <a:ext cx="0" cy="1725075"/>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FAEEC83-1961-4146-9301-1653266FAF80}"/>
              </a:ext>
            </a:extLst>
          </p:cNvPr>
          <p:cNvSpPr/>
          <p:nvPr/>
        </p:nvSpPr>
        <p:spPr>
          <a:xfrm>
            <a:off x="7426194" y="3429186"/>
            <a:ext cx="4200799" cy="1874019"/>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Q1-Q3: BEAGLE: Active</a:t>
            </a:r>
          </a:p>
        </p:txBody>
      </p:sp>
      <p:sp>
        <p:nvSpPr>
          <p:cNvPr id="19" name="TextBox 18">
            <a:extLst>
              <a:ext uri="{FF2B5EF4-FFF2-40B4-BE49-F238E27FC236}">
                <a16:creationId xmlns:a16="http://schemas.microsoft.com/office/drawing/2014/main" id="{8671C648-3537-4AF7-B915-68100E12E8D3}"/>
              </a:ext>
            </a:extLst>
          </p:cNvPr>
          <p:cNvSpPr txBox="1"/>
          <p:nvPr/>
        </p:nvSpPr>
        <p:spPr>
          <a:xfrm>
            <a:off x="8938246" y="3653471"/>
            <a:ext cx="2688751" cy="160212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Discoverability of all content</a:t>
            </a:r>
            <a:r>
              <a:rPr lang="en-US" sz="1100" dirty="0">
                <a:latin typeface="+mj-lt"/>
              </a:rPr>
              <a:t>, including automatically generated, in the ML-powered tool</a:t>
            </a:r>
          </a:p>
          <a:p>
            <a:pPr marL="285664" indent="-285664">
              <a:lnSpc>
                <a:spcPct val="150000"/>
              </a:lnSpc>
              <a:buClr>
                <a:schemeClr val="accent2"/>
              </a:buClr>
              <a:buFont typeface="Raleway" panose="020B0003030101060003" pitchFamily="34" charset="0"/>
              <a:buChar char="—"/>
            </a:pPr>
            <a:r>
              <a:rPr lang="en-US" sz="1100" dirty="0">
                <a:latin typeface="+mj-lt"/>
              </a:rPr>
              <a:t>Functionalities include </a:t>
            </a:r>
            <a:r>
              <a:rPr lang="en-US" sz="1100" b="1" dirty="0">
                <a:latin typeface="+mj-lt"/>
              </a:rPr>
              <a:t>image-to-text &amp; OCR</a:t>
            </a:r>
            <a:r>
              <a:rPr lang="en-US" sz="1100" dirty="0">
                <a:latin typeface="+mj-lt"/>
              </a:rPr>
              <a:t> (screenshot indexing) and </a:t>
            </a:r>
            <a:r>
              <a:rPr lang="en-US" sz="1100" b="1" dirty="0">
                <a:latin typeface="+mj-lt"/>
              </a:rPr>
              <a:t>synonym recognition</a:t>
            </a:r>
          </a:p>
        </p:txBody>
      </p:sp>
      <p:sp>
        <p:nvSpPr>
          <p:cNvPr id="32" name="Oval 31">
            <a:extLst>
              <a:ext uri="{FF2B5EF4-FFF2-40B4-BE49-F238E27FC236}">
                <a16:creationId xmlns:a16="http://schemas.microsoft.com/office/drawing/2014/main" id="{08B1011A-6627-4184-AFB2-80012EE880A3}"/>
              </a:ext>
            </a:extLst>
          </p:cNvPr>
          <p:cNvSpPr>
            <a:spLocks noChangeAspect="1"/>
          </p:cNvSpPr>
          <p:nvPr/>
        </p:nvSpPr>
        <p:spPr>
          <a:xfrm>
            <a:off x="7592968" y="3712286"/>
            <a:ext cx="1279827" cy="1279827"/>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A close up of an animal&#10;&#10;Description automatically generated">
            <a:extLst>
              <a:ext uri="{FF2B5EF4-FFF2-40B4-BE49-F238E27FC236}">
                <a16:creationId xmlns:a16="http://schemas.microsoft.com/office/drawing/2014/main" id="{DEBCE455-984E-4BE4-94C5-3C91082D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59" y="3860922"/>
            <a:ext cx="989645" cy="989645"/>
          </a:xfrm>
          <a:prstGeom prst="rect">
            <a:avLst/>
          </a:prstGeom>
        </p:spPr>
      </p:pic>
      <p:grpSp>
        <p:nvGrpSpPr>
          <p:cNvPr id="50" name="Group 49">
            <a:extLst>
              <a:ext uri="{FF2B5EF4-FFF2-40B4-BE49-F238E27FC236}">
                <a16:creationId xmlns:a16="http://schemas.microsoft.com/office/drawing/2014/main" id="{5DB56049-051C-4457-BCB1-5B89F912FFE2}"/>
              </a:ext>
            </a:extLst>
          </p:cNvPr>
          <p:cNvGrpSpPr/>
          <p:nvPr/>
        </p:nvGrpSpPr>
        <p:grpSpPr>
          <a:xfrm>
            <a:off x="4589496" y="3967619"/>
            <a:ext cx="3767236" cy="2783298"/>
            <a:chOff x="4590692" y="3967759"/>
            <a:chExt cx="3768217" cy="2784023"/>
          </a:xfrm>
        </p:grpSpPr>
        <p:cxnSp>
          <p:nvCxnSpPr>
            <p:cNvPr id="51" name="Straight Connector 50">
              <a:extLst>
                <a:ext uri="{FF2B5EF4-FFF2-40B4-BE49-F238E27FC236}">
                  <a16:creationId xmlns:a16="http://schemas.microsoft.com/office/drawing/2014/main" id="{5D7901A8-8B5F-4B96-8A19-8FF26FF2E2E8}"/>
                </a:ext>
              </a:extLst>
            </p:cNvPr>
            <p:cNvCxnSpPr>
              <a:cxnSpLocks/>
              <a:stCxn id="17" idx="2"/>
            </p:cNvCxnSpPr>
            <p:nvPr/>
          </p:nvCxnSpPr>
          <p:spPr>
            <a:xfrm flipH="1">
              <a:off x="5402236" y="3967759"/>
              <a:ext cx="590286" cy="142218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7045B9C3-36E8-4186-A1BB-A4222C76637F}"/>
                </a:ext>
              </a:extLst>
            </p:cNvPr>
            <p:cNvSpPr/>
            <p:nvPr/>
          </p:nvSpPr>
          <p:spPr>
            <a:xfrm>
              <a:off x="4590692" y="5005037"/>
              <a:ext cx="3768217" cy="1746745"/>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Q3-Q4: Observatory: in Design</a:t>
              </a:r>
            </a:p>
            <a:p>
              <a:endParaRPr lang="en-US" sz="1600" dirty="0">
                <a:solidFill>
                  <a:schemeClr val="tx1"/>
                </a:solidFill>
              </a:endParaRPr>
            </a:p>
          </p:txBody>
        </p:sp>
        <p:sp>
          <p:nvSpPr>
            <p:cNvPr id="49" name="Oval 48">
              <a:extLst>
                <a:ext uri="{FF2B5EF4-FFF2-40B4-BE49-F238E27FC236}">
                  <a16:creationId xmlns:a16="http://schemas.microsoft.com/office/drawing/2014/main" id="{0E0A9311-D227-4624-8810-97788F23FF15}"/>
                </a:ext>
              </a:extLst>
            </p:cNvPr>
            <p:cNvSpPr>
              <a:spLocks noChangeAspect="1"/>
            </p:cNvSpPr>
            <p:nvPr/>
          </p:nvSpPr>
          <p:spPr>
            <a:xfrm>
              <a:off x="4707239" y="5389947"/>
              <a:ext cx="1280160" cy="1280160"/>
            </a:xfrm>
            <a:prstGeom prst="ellipse">
              <a:avLst/>
            </a:prstGeom>
            <a:solidFill>
              <a:schemeClr val="accent2">
                <a:lumMod val="75000"/>
              </a:schemeClr>
            </a:solidFill>
            <a:ln w="12700">
              <a:solidFill>
                <a:srgbClr val="0947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1" name="TextBox 40">
              <a:extLst>
                <a:ext uri="{FF2B5EF4-FFF2-40B4-BE49-F238E27FC236}">
                  <a16:creationId xmlns:a16="http://schemas.microsoft.com/office/drawing/2014/main" id="{8674B5D8-2F15-4C1E-B894-67B087E5C8C9}"/>
                </a:ext>
              </a:extLst>
            </p:cNvPr>
            <p:cNvSpPr txBox="1"/>
            <p:nvPr/>
          </p:nvSpPr>
          <p:spPr>
            <a:xfrm>
              <a:off x="6003678" y="5421351"/>
              <a:ext cx="2338952" cy="946702"/>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dirty="0">
                  <a:latin typeface="+mj-lt"/>
                </a:rPr>
                <a:t>Analyzing the search queries data pipeline to identify trends and inform analysis</a:t>
              </a:r>
            </a:p>
          </p:txBody>
        </p:sp>
        <p:pic>
          <p:nvPicPr>
            <p:cNvPr id="36" name="Picture 35" descr="A picture containing shape&#10;&#10;Description automatically generated">
              <a:extLst>
                <a:ext uri="{FF2B5EF4-FFF2-40B4-BE49-F238E27FC236}">
                  <a16:creationId xmlns:a16="http://schemas.microsoft.com/office/drawing/2014/main" id="{FAD307AE-0675-48C2-9E8A-05FE93A40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0950" y="5486003"/>
              <a:ext cx="1126272" cy="1126272"/>
            </a:xfrm>
            <a:prstGeom prst="rect">
              <a:avLst/>
            </a:prstGeom>
          </p:spPr>
        </p:pic>
      </p:grpSp>
      <p:grpSp>
        <p:nvGrpSpPr>
          <p:cNvPr id="69" name="Group 68">
            <a:extLst>
              <a:ext uri="{FF2B5EF4-FFF2-40B4-BE49-F238E27FC236}">
                <a16:creationId xmlns:a16="http://schemas.microsoft.com/office/drawing/2014/main" id="{495CAB1D-1D70-4C54-8EB5-6C13DF25AB5E}"/>
              </a:ext>
            </a:extLst>
          </p:cNvPr>
          <p:cNvGrpSpPr/>
          <p:nvPr/>
        </p:nvGrpSpPr>
        <p:grpSpPr>
          <a:xfrm>
            <a:off x="5173102" y="2845969"/>
            <a:ext cx="1635714" cy="1645491"/>
            <a:chOff x="5174450" y="2845817"/>
            <a:chExt cx="1636140" cy="1645920"/>
          </a:xfrm>
        </p:grpSpPr>
        <p:sp>
          <p:nvSpPr>
            <p:cNvPr id="8" name="Oval 7">
              <a:extLst>
                <a:ext uri="{FF2B5EF4-FFF2-40B4-BE49-F238E27FC236}">
                  <a16:creationId xmlns:a16="http://schemas.microsoft.com/office/drawing/2014/main" id="{8F085D6F-B4F6-4B08-A04F-0D883616D398}"/>
                </a:ext>
              </a:extLst>
            </p:cNvPr>
            <p:cNvSpPr>
              <a:spLocks noChangeAspect="1"/>
            </p:cNvSpPr>
            <p:nvPr/>
          </p:nvSpPr>
          <p:spPr>
            <a:xfrm>
              <a:off x="5174450" y="2845817"/>
              <a:ext cx="1636140" cy="1645920"/>
            </a:xfrm>
            <a:prstGeom prst="ellipse">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F029A7C2-628F-4AFE-9F66-A17C741E2781}"/>
                </a:ext>
              </a:extLst>
            </p:cNvPr>
            <p:cNvSpPr/>
            <p:nvPr/>
          </p:nvSpPr>
          <p:spPr>
            <a:xfrm>
              <a:off x="5553138" y="3721538"/>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30" name="Picture 29">
              <a:extLst>
                <a:ext uri="{FF2B5EF4-FFF2-40B4-BE49-F238E27FC236}">
                  <a16:creationId xmlns:a16="http://schemas.microsoft.com/office/drawing/2014/main" id="{2CCADB8E-A4F3-42E5-B5E2-F64923B3B4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36" y="2974233"/>
              <a:ext cx="1180568" cy="834609"/>
            </a:xfrm>
            <a:prstGeom prst="rect">
              <a:avLst/>
            </a:prstGeom>
          </p:spPr>
        </p:pic>
      </p:grpSp>
    </p:spTree>
    <p:extLst>
      <p:ext uri="{BB962C8B-B14F-4D97-AF65-F5344CB8AC3E}">
        <p14:creationId xmlns:p14="http://schemas.microsoft.com/office/powerpoint/2010/main" val="54154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A3A2-4A2B-412C-8BB9-F2AB87CAF6BC}"/>
              </a:ext>
            </a:extLst>
          </p:cNvPr>
          <p:cNvSpPr>
            <a:spLocks noGrp="1"/>
          </p:cNvSpPr>
          <p:nvPr>
            <p:ph type="ctrTitle"/>
          </p:nvPr>
        </p:nvSpPr>
        <p:spPr/>
        <p:txBody>
          <a:bodyPr/>
          <a:lstStyle/>
          <a:p>
            <a:r>
              <a:rPr lang="en-US" dirty="0"/>
              <a:t>MODEL APPLICATION EXAMPLES</a:t>
            </a:r>
          </a:p>
        </p:txBody>
      </p:sp>
    </p:spTree>
    <p:extLst>
      <p:ext uri="{BB962C8B-B14F-4D97-AF65-F5344CB8AC3E}">
        <p14:creationId xmlns:p14="http://schemas.microsoft.com/office/powerpoint/2010/main" val="232770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a:t>Business Needs</a:t>
            </a:r>
          </a:p>
        </p:txBody>
      </p:sp>
      <p:graphicFrame>
        <p:nvGraphicFramePr>
          <p:cNvPr id="5" name="Content Placeholder 2">
            <a:extLst>
              <a:ext uri="{FF2B5EF4-FFF2-40B4-BE49-F238E27FC236}">
                <a16:creationId xmlns:a16="http://schemas.microsoft.com/office/drawing/2014/main" id="{E9262E24-DD17-4346-9B2D-B6A5500DB342}"/>
              </a:ext>
            </a:extLst>
          </p:cNvPr>
          <p:cNvGraphicFramePr>
            <a:graphicFrameLocks noGrp="1"/>
          </p:cNvGraphicFramePr>
          <p:nvPr>
            <p:ph idx="1"/>
          </p:nvPr>
        </p:nvGraphicFramePr>
        <p:xfrm>
          <a:off x="1534042" y="2220372"/>
          <a:ext cx="4434380" cy="3708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E2346CB2-163C-4DA5-8B10-AA911B358BC8}"/>
              </a:ext>
            </a:extLst>
          </p:cNvPr>
          <p:cNvSpPr txBox="1">
            <a:spLocks/>
          </p:cNvSpPr>
          <p:nvPr/>
        </p:nvSpPr>
        <p:spPr>
          <a:xfrm>
            <a:off x="8101676" y="914008"/>
            <a:ext cx="2356980" cy="886190"/>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t>Method</a:t>
            </a:r>
          </a:p>
        </p:txBody>
      </p:sp>
      <p:sp>
        <p:nvSpPr>
          <p:cNvPr id="3" name="Flowchart: Magnetic Disk 2">
            <a:extLst>
              <a:ext uri="{FF2B5EF4-FFF2-40B4-BE49-F238E27FC236}">
                <a16:creationId xmlns:a16="http://schemas.microsoft.com/office/drawing/2014/main" id="{82B2742D-F926-4521-A27F-02538CE37030}"/>
              </a:ext>
            </a:extLst>
          </p:cNvPr>
          <p:cNvSpPr/>
          <p:nvPr/>
        </p:nvSpPr>
        <p:spPr>
          <a:xfrm>
            <a:off x="7332390" y="2716199"/>
            <a:ext cx="687977" cy="6785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Box 18">
            <a:extLst>
              <a:ext uri="{FF2B5EF4-FFF2-40B4-BE49-F238E27FC236}">
                <a16:creationId xmlns:a16="http://schemas.microsoft.com/office/drawing/2014/main" id="{1FD95A02-90D9-4B54-A243-85D371368370}"/>
              </a:ext>
            </a:extLst>
          </p:cNvPr>
          <p:cNvSpPr txBox="1"/>
          <p:nvPr/>
        </p:nvSpPr>
        <p:spPr>
          <a:xfrm>
            <a:off x="6366612" y="1538525"/>
            <a:ext cx="2801026" cy="830524"/>
          </a:xfrm>
          <a:prstGeom prst="rect">
            <a:avLst/>
          </a:prstGeom>
          <a:noFill/>
        </p:spPr>
        <p:txBody>
          <a:bodyPr wrap="square" rtlCol="0">
            <a:spAutoFit/>
          </a:bodyPr>
          <a:lstStyle/>
          <a:p>
            <a:pPr algn="ctr"/>
            <a:r>
              <a:rPr lang="en-US" sz="2399"/>
              <a:t>Metric over 3.5 years</a:t>
            </a:r>
          </a:p>
        </p:txBody>
      </p:sp>
      <p:sp>
        <p:nvSpPr>
          <p:cNvPr id="31" name="TextBox 30">
            <a:extLst>
              <a:ext uri="{FF2B5EF4-FFF2-40B4-BE49-F238E27FC236}">
                <a16:creationId xmlns:a16="http://schemas.microsoft.com/office/drawing/2014/main" id="{724F403C-E92A-4BFD-899C-C0DADB041319}"/>
              </a:ext>
            </a:extLst>
          </p:cNvPr>
          <p:cNvSpPr txBox="1"/>
          <p:nvPr/>
        </p:nvSpPr>
        <p:spPr>
          <a:xfrm>
            <a:off x="6642777" y="4336578"/>
            <a:ext cx="4756262" cy="461417"/>
          </a:xfrm>
          <a:prstGeom prst="rect">
            <a:avLst/>
          </a:prstGeom>
          <a:noFill/>
        </p:spPr>
        <p:txBody>
          <a:bodyPr wrap="square" rtlCol="0">
            <a:spAutoFit/>
          </a:bodyPr>
          <a:lstStyle/>
          <a:p>
            <a:pPr algn="ctr"/>
            <a:r>
              <a:rPr lang="en-US" sz="2399"/>
              <a:t>Produce PowerPoint slides</a:t>
            </a:r>
          </a:p>
        </p:txBody>
      </p:sp>
      <p:sp>
        <p:nvSpPr>
          <p:cNvPr id="35" name="TextBox 34">
            <a:extLst>
              <a:ext uri="{FF2B5EF4-FFF2-40B4-BE49-F238E27FC236}">
                <a16:creationId xmlns:a16="http://schemas.microsoft.com/office/drawing/2014/main" id="{C09695E7-7772-4AFC-8CEA-2B2E645FC0D7}"/>
              </a:ext>
            </a:extLst>
          </p:cNvPr>
          <p:cNvSpPr txBox="1"/>
          <p:nvPr/>
        </p:nvSpPr>
        <p:spPr>
          <a:xfrm>
            <a:off x="9550007" y="1502500"/>
            <a:ext cx="2136925" cy="830524"/>
          </a:xfrm>
          <a:prstGeom prst="rect">
            <a:avLst/>
          </a:prstGeom>
          <a:noFill/>
        </p:spPr>
        <p:txBody>
          <a:bodyPr wrap="square" rtlCol="0">
            <a:spAutoFit/>
          </a:bodyPr>
          <a:lstStyle/>
          <a:p>
            <a:pPr algn="ctr"/>
            <a:r>
              <a:rPr lang="en-US" sz="2399"/>
              <a:t>Fit, compare, select models</a:t>
            </a:r>
          </a:p>
        </p:txBody>
      </p:sp>
      <p:pic>
        <p:nvPicPr>
          <p:cNvPr id="39" name="Picture 2" descr="Learn to Use Poisson Regression in R – Dataquest">
            <a:extLst>
              <a:ext uri="{FF2B5EF4-FFF2-40B4-BE49-F238E27FC236}">
                <a16:creationId xmlns:a16="http://schemas.microsoft.com/office/drawing/2014/main" id="{F0EEB633-F032-4CAC-B467-5BC823642B3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924" b="126"/>
          <a:stretch/>
        </p:blipFill>
        <p:spPr bwMode="auto">
          <a:xfrm>
            <a:off x="9653357" y="2310040"/>
            <a:ext cx="2370630" cy="1540067"/>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CD09398B-AA22-489B-9717-A4051F74B9F2}"/>
              </a:ext>
            </a:extLst>
          </p:cNvPr>
          <p:cNvSpPr/>
          <p:nvPr/>
        </p:nvSpPr>
        <p:spPr>
          <a:xfrm>
            <a:off x="8716249" y="2817448"/>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4" name="Arrow: Right 43">
            <a:extLst>
              <a:ext uri="{FF2B5EF4-FFF2-40B4-BE49-F238E27FC236}">
                <a16:creationId xmlns:a16="http://schemas.microsoft.com/office/drawing/2014/main" id="{90B201F7-AF9D-49E4-B42F-DA9608CF7973}"/>
              </a:ext>
            </a:extLst>
          </p:cNvPr>
          <p:cNvSpPr/>
          <p:nvPr/>
        </p:nvSpPr>
        <p:spPr>
          <a:xfrm rot="8081215">
            <a:off x="9570740" y="3835753"/>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2" name="Picture 39" descr="A close up of a map&#10;&#10;Description automatically generated">
            <a:extLst>
              <a:ext uri="{FF2B5EF4-FFF2-40B4-BE49-F238E27FC236}">
                <a16:creationId xmlns:a16="http://schemas.microsoft.com/office/drawing/2014/main" id="{BC3F07C6-214D-4AB4-961C-D5BF83E3BCF4}"/>
              </a:ext>
            </a:extLst>
          </p:cNvPr>
          <p:cNvPicPr>
            <a:picLocks noChangeAspect="1"/>
          </p:cNvPicPr>
          <p:nvPr/>
        </p:nvPicPr>
        <p:blipFill>
          <a:blip r:embed="rId8"/>
          <a:stretch>
            <a:fillRect/>
          </a:stretch>
        </p:blipFill>
        <p:spPr>
          <a:xfrm>
            <a:off x="6672174" y="5159122"/>
            <a:ext cx="2065678" cy="116446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4" name="Picture 26" descr="A screenshot of text&#10;&#10;Description automatically generated">
            <a:extLst>
              <a:ext uri="{FF2B5EF4-FFF2-40B4-BE49-F238E27FC236}">
                <a16:creationId xmlns:a16="http://schemas.microsoft.com/office/drawing/2014/main" id="{C2FA09DE-0D6C-400F-9596-97AABE077527}"/>
              </a:ext>
            </a:extLst>
          </p:cNvPr>
          <p:cNvPicPr>
            <a:picLocks noChangeAspect="1"/>
          </p:cNvPicPr>
          <p:nvPr/>
        </p:nvPicPr>
        <p:blipFill>
          <a:blip r:embed="rId9"/>
          <a:stretch>
            <a:fillRect/>
          </a:stretch>
        </p:blipFill>
        <p:spPr>
          <a:xfrm>
            <a:off x="8269977" y="4951114"/>
            <a:ext cx="2020378" cy="11367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6" name="Picture 25" descr="A close up of a map&#10;&#10;Description automatically generated">
            <a:extLst>
              <a:ext uri="{FF2B5EF4-FFF2-40B4-BE49-F238E27FC236}">
                <a16:creationId xmlns:a16="http://schemas.microsoft.com/office/drawing/2014/main" id="{86015A01-59B1-4A55-B454-D5350417FE69}"/>
              </a:ext>
            </a:extLst>
          </p:cNvPr>
          <p:cNvPicPr>
            <a:picLocks noChangeAspect="1"/>
          </p:cNvPicPr>
          <p:nvPr/>
        </p:nvPicPr>
        <p:blipFill>
          <a:blip r:embed="rId10"/>
          <a:stretch>
            <a:fillRect/>
          </a:stretch>
        </p:blipFill>
        <p:spPr>
          <a:xfrm>
            <a:off x="10058977" y="4764040"/>
            <a:ext cx="1965011" cy="11065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17" name="Title 2">
            <a:extLst>
              <a:ext uri="{FF2B5EF4-FFF2-40B4-BE49-F238E27FC236}">
                <a16:creationId xmlns:a16="http://schemas.microsoft.com/office/drawing/2014/main" id="{766B55EC-A2FE-4308-B39D-B29E93477608}"/>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methodology</a:t>
            </a:r>
          </a:p>
        </p:txBody>
      </p:sp>
    </p:spTree>
    <p:extLst>
      <p:ext uri="{BB962C8B-B14F-4D97-AF65-F5344CB8AC3E}">
        <p14:creationId xmlns:p14="http://schemas.microsoft.com/office/powerpoint/2010/main" val="125746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A close up of a map&#10;&#10;Description automatically generated">
            <a:extLst>
              <a:ext uri="{FF2B5EF4-FFF2-40B4-BE49-F238E27FC236}">
                <a16:creationId xmlns:a16="http://schemas.microsoft.com/office/drawing/2014/main" id="{4C09A498-8724-45A8-900D-C89348AEB0F7}"/>
              </a:ext>
            </a:extLst>
          </p:cNvPr>
          <p:cNvPicPr>
            <a:picLocks noChangeAspect="1"/>
          </p:cNvPicPr>
          <p:nvPr/>
        </p:nvPicPr>
        <p:blipFill>
          <a:blip r:embed="rId2"/>
          <a:stretch>
            <a:fillRect/>
          </a:stretch>
        </p:blipFill>
        <p:spPr>
          <a:xfrm>
            <a:off x="6746061" y="1828960"/>
            <a:ext cx="4224909" cy="238165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dirty="0">
                <a:solidFill>
                  <a:srgbClr val="3F3F3F"/>
                </a:solidFill>
              </a:rPr>
              <a:t>Inputs</a:t>
            </a:r>
          </a:p>
        </p:txBody>
      </p:sp>
      <p:sp>
        <p:nvSpPr>
          <p:cNvPr id="7" name="Title 1">
            <a:extLst>
              <a:ext uri="{FF2B5EF4-FFF2-40B4-BE49-F238E27FC236}">
                <a16:creationId xmlns:a16="http://schemas.microsoft.com/office/drawing/2014/main" id="{E2346CB2-163C-4DA5-8B10-AA911B358BC8}"/>
              </a:ext>
            </a:extLst>
          </p:cNvPr>
          <p:cNvSpPr txBox="1">
            <a:spLocks/>
          </p:cNvSpPr>
          <p:nvPr/>
        </p:nvSpPr>
        <p:spPr>
          <a:xfrm>
            <a:off x="7999066" y="632846"/>
            <a:ext cx="2356980" cy="886190"/>
          </a:xfrm>
          <a:prstGeom prst="rect">
            <a:avLst/>
          </a:prstGeom>
          <a:ln>
            <a:noFill/>
          </a:ln>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cs typeface="Segoe UI Light"/>
              </a:rPr>
              <a:t>Results</a:t>
            </a:r>
          </a:p>
        </p:txBody>
      </p:sp>
      <p:pic>
        <p:nvPicPr>
          <p:cNvPr id="26" name="Picture 26" descr="A screenshot of text&#10;&#10;Description automatically generated">
            <a:extLst>
              <a:ext uri="{FF2B5EF4-FFF2-40B4-BE49-F238E27FC236}">
                <a16:creationId xmlns:a16="http://schemas.microsoft.com/office/drawing/2014/main" id="{E9B934C2-F547-4709-A3B5-6F171AADFBCF}"/>
              </a:ext>
            </a:extLst>
          </p:cNvPr>
          <p:cNvPicPr>
            <a:picLocks noChangeAspect="1"/>
          </p:cNvPicPr>
          <p:nvPr/>
        </p:nvPicPr>
        <p:blipFill>
          <a:blip r:embed="rId3"/>
          <a:stretch>
            <a:fillRect/>
          </a:stretch>
        </p:blipFill>
        <p:spPr>
          <a:xfrm>
            <a:off x="7332855" y="2674773"/>
            <a:ext cx="4132259" cy="2325038"/>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5" name="Picture 25" descr="A close up of a map&#10;&#10;Description automatically generated">
            <a:extLst>
              <a:ext uri="{FF2B5EF4-FFF2-40B4-BE49-F238E27FC236}">
                <a16:creationId xmlns:a16="http://schemas.microsoft.com/office/drawing/2014/main" id="{F85D2068-5CC1-431A-B5A9-8B66E8CE3BF0}"/>
              </a:ext>
            </a:extLst>
          </p:cNvPr>
          <p:cNvPicPr>
            <a:picLocks noChangeAspect="1"/>
          </p:cNvPicPr>
          <p:nvPr/>
        </p:nvPicPr>
        <p:blipFill>
          <a:blip r:embed="rId4"/>
          <a:stretch>
            <a:fillRect/>
          </a:stretch>
        </p:blipFill>
        <p:spPr>
          <a:xfrm>
            <a:off x="7904206" y="4086752"/>
            <a:ext cx="4019017" cy="2263270"/>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42" name="Picture 42" descr="A picture containing many&#10;&#10;Description automatically generated">
            <a:extLst>
              <a:ext uri="{FF2B5EF4-FFF2-40B4-BE49-F238E27FC236}">
                <a16:creationId xmlns:a16="http://schemas.microsoft.com/office/drawing/2014/main" id="{275C0475-5EDB-46BF-A38F-BCF0C50ADA70}"/>
              </a:ext>
            </a:extLst>
          </p:cNvPr>
          <p:cNvPicPr>
            <a:picLocks noChangeAspect="1"/>
          </p:cNvPicPr>
          <p:nvPr/>
        </p:nvPicPr>
        <p:blipFill>
          <a:blip r:embed="rId5"/>
          <a:stretch>
            <a:fillRect/>
          </a:stretch>
        </p:blipFill>
        <p:spPr>
          <a:xfrm>
            <a:off x="1148058" y="2798882"/>
            <a:ext cx="4616106" cy="2128556"/>
          </a:xfrm>
          <a:prstGeom prst="rect">
            <a:avLst/>
          </a:prstGeom>
          <a:ln w="3175">
            <a:solidFill>
              <a:schemeClr val="bg1">
                <a:lumMod val="75000"/>
              </a:schemeClr>
            </a:solidFill>
          </a:ln>
        </p:spPr>
      </p:pic>
      <p:sp>
        <p:nvSpPr>
          <p:cNvPr id="3" name="TextBox 2">
            <a:extLst>
              <a:ext uri="{FF2B5EF4-FFF2-40B4-BE49-F238E27FC236}">
                <a16:creationId xmlns:a16="http://schemas.microsoft.com/office/drawing/2014/main" id="{626ECF96-DB25-43B5-8A98-33DF7D53AA86}"/>
              </a:ext>
            </a:extLst>
          </p:cNvPr>
          <p:cNvSpPr txBox="1"/>
          <p:nvPr/>
        </p:nvSpPr>
        <p:spPr>
          <a:xfrm>
            <a:off x="1121610" y="2429647"/>
            <a:ext cx="3554037" cy="369332"/>
          </a:xfrm>
          <a:prstGeom prst="rect">
            <a:avLst/>
          </a:prstGeom>
          <a:noFill/>
        </p:spPr>
        <p:txBody>
          <a:bodyPr wrap="square" rtlCol="0">
            <a:spAutoFit/>
          </a:bodyPr>
          <a:lstStyle/>
          <a:p>
            <a:r>
              <a:rPr lang="en-US" sz="1800" dirty="0"/>
              <a:t>Agora daily grain export</a:t>
            </a:r>
          </a:p>
        </p:txBody>
      </p:sp>
      <p:sp>
        <p:nvSpPr>
          <p:cNvPr id="10" name="TextBox 9">
            <a:extLst>
              <a:ext uri="{FF2B5EF4-FFF2-40B4-BE49-F238E27FC236}">
                <a16:creationId xmlns:a16="http://schemas.microsoft.com/office/drawing/2014/main" id="{5F362E36-6CF2-4306-8020-D9EB6A13D4A3}"/>
              </a:ext>
            </a:extLst>
          </p:cNvPr>
          <p:cNvSpPr txBox="1"/>
          <p:nvPr/>
        </p:nvSpPr>
        <p:spPr>
          <a:xfrm>
            <a:off x="5956795" y="1423292"/>
            <a:ext cx="5933376" cy="369332"/>
          </a:xfrm>
          <a:prstGeom prst="rect">
            <a:avLst/>
          </a:prstGeom>
          <a:noFill/>
        </p:spPr>
        <p:txBody>
          <a:bodyPr wrap="square" rtlCol="0">
            <a:spAutoFit/>
          </a:bodyPr>
          <a:lstStyle/>
          <a:p>
            <a:r>
              <a:rPr lang="en-US" sz="1800" dirty="0"/>
              <a:t>PowerPoint deck with Forecasts, Seasonality and Trends </a:t>
            </a:r>
          </a:p>
        </p:txBody>
      </p:sp>
      <p:sp>
        <p:nvSpPr>
          <p:cNvPr id="11" name="Title 2">
            <a:extLst>
              <a:ext uri="{FF2B5EF4-FFF2-40B4-BE49-F238E27FC236}">
                <a16:creationId xmlns:a16="http://schemas.microsoft.com/office/drawing/2014/main" id="{D4D274C3-B427-4D0D-98EC-974E52651EF3}"/>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components</a:t>
            </a:r>
          </a:p>
        </p:txBody>
      </p:sp>
    </p:spTree>
    <p:extLst>
      <p:ext uri="{BB962C8B-B14F-4D97-AF65-F5344CB8AC3E}">
        <p14:creationId xmlns:p14="http://schemas.microsoft.com/office/powerpoint/2010/main" val="157473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4B4FD077-4ED3-47F7-A1DA-D3A0DDA3E026}"/>
              </a:ext>
            </a:extLst>
          </p:cNvPr>
          <p:cNvPicPr>
            <a:picLocks noChangeAspect="1"/>
          </p:cNvPicPr>
          <p:nvPr/>
        </p:nvPicPr>
        <p:blipFill>
          <a:blip r:embed="rId3"/>
          <a:stretch>
            <a:fillRect/>
          </a:stretch>
        </p:blipFill>
        <p:spPr>
          <a:xfrm>
            <a:off x="637975" y="2495685"/>
            <a:ext cx="6227762" cy="3375498"/>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5E8FBC9D-3E02-4D19-887F-0CA2F2BA99E9}"/>
              </a:ext>
            </a:extLst>
          </p:cNvPr>
          <p:cNvSpPr txBox="1"/>
          <p:nvPr/>
        </p:nvSpPr>
        <p:spPr>
          <a:xfrm>
            <a:off x="837981" y="1128817"/>
            <a:ext cx="10512862" cy="646163"/>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Clustering model can be applied to raw data to identify previously unexpected trends, outliers, or potential taxonomy items.</a:t>
            </a:r>
          </a:p>
        </p:txBody>
      </p:sp>
      <p:sp>
        <p:nvSpPr>
          <p:cNvPr id="60" name="TextBox 59">
            <a:extLst>
              <a:ext uri="{FF2B5EF4-FFF2-40B4-BE49-F238E27FC236}">
                <a16:creationId xmlns:a16="http://schemas.microsoft.com/office/drawing/2014/main" id="{B4A6B034-D37A-435B-BAEE-AE5EA354D143}"/>
              </a:ext>
            </a:extLst>
          </p:cNvPr>
          <p:cNvSpPr txBox="1"/>
          <p:nvPr/>
        </p:nvSpPr>
        <p:spPr>
          <a:xfrm>
            <a:off x="478015" y="2139672"/>
            <a:ext cx="2511572"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Clustering outputs: html, csv</a:t>
            </a:r>
          </a:p>
        </p:txBody>
      </p:sp>
      <p:graphicFrame>
        <p:nvGraphicFramePr>
          <p:cNvPr id="4" name="Table 3">
            <a:extLst>
              <a:ext uri="{FF2B5EF4-FFF2-40B4-BE49-F238E27FC236}">
                <a16:creationId xmlns:a16="http://schemas.microsoft.com/office/drawing/2014/main" id="{2ACBC7E5-308F-47C9-9A9E-EDE764CB113C}"/>
              </a:ext>
            </a:extLst>
          </p:cNvPr>
          <p:cNvGraphicFramePr>
            <a:graphicFrameLocks noGrp="1"/>
          </p:cNvGraphicFramePr>
          <p:nvPr>
            <p:extLst>
              <p:ext uri="{D42A27DB-BD31-4B8C-83A1-F6EECF244321}">
                <p14:modId xmlns:p14="http://schemas.microsoft.com/office/powerpoint/2010/main" val="4171825931"/>
              </p:ext>
            </p:extLst>
          </p:nvPr>
        </p:nvGraphicFramePr>
        <p:xfrm>
          <a:off x="7345036" y="3087540"/>
          <a:ext cx="3631254" cy="1809280"/>
        </p:xfrm>
        <a:graphic>
          <a:graphicData uri="http://schemas.openxmlformats.org/drawingml/2006/table">
            <a:tbl>
              <a:tblPr/>
              <a:tblGrid>
                <a:gridCol w="266631">
                  <a:extLst>
                    <a:ext uri="{9D8B030D-6E8A-4147-A177-3AD203B41FA5}">
                      <a16:colId xmlns:a16="http://schemas.microsoft.com/office/drawing/2014/main" val="948020047"/>
                    </a:ext>
                  </a:extLst>
                </a:gridCol>
                <a:gridCol w="520564">
                  <a:extLst>
                    <a:ext uri="{9D8B030D-6E8A-4147-A177-3AD203B41FA5}">
                      <a16:colId xmlns:a16="http://schemas.microsoft.com/office/drawing/2014/main" val="3644249706"/>
                    </a:ext>
                  </a:extLst>
                </a:gridCol>
                <a:gridCol w="2361585">
                  <a:extLst>
                    <a:ext uri="{9D8B030D-6E8A-4147-A177-3AD203B41FA5}">
                      <a16:colId xmlns:a16="http://schemas.microsoft.com/office/drawing/2014/main" val="3839757383"/>
                    </a:ext>
                  </a:extLst>
                </a:gridCol>
                <a:gridCol w="482474">
                  <a:extLst>
                    <a:ext uri="{9D8B030D-6E8A-4147-A177-3AD203B41FA5}">
                      <a16:colId xmlns:a16="http://schemas.microsoft.com/office/drawing/2014/main" val="1318826816"/>
                    </a:ext>
                  </a:extLst>
                </a:gridCol>
              </a:tblGrid>
              <a:tr h="180928">
                <a:tc>
                  <a:txBody>
                    <a:bodyPr/>
                    <a:lstStyle/>
                    <a:p>
                      <a:pPr algn="l" fontAlgn="b"/>
                      <a:endParaRPr lang="en-US" sz="1100" b="0" i="0" u="none" strike="noStrike">
                        <a:solidFill>
                          <a:srgbClr val="000000"/>
                        </a:solidFill>
                        <a:effectLst/>
                        <a:latin typeface="Calibri" panose="020F0502020204030204" pitchFamily="34" charset="0"/>
                      </a:endParaRP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index</a:t>
                      </a:r>
                    </a:p>
                  </a:txBody>
                  <a:tcPr marL="4762" marR="4762" marT="4762"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query</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label</a:t>
                      </a:r>
                    </a:p>
                  </a:txBody>
                  <a:tcPr marL="4762" marR="4762" marT="4762" marB="0" anchor="b">
                    <a:lnL>
                      <a:noFill/>
                    </a:lnL>
                    <a:lnR>
                      <a:noFill/>
                    </a:lnR>
                    <a:lnT>
                      <a:noFill/>
                    </a:lnT>
                    <a:lnB>
                      <a:noFill/>
                    </a:lnB>
                  </a:tcPr>
                </a:tc>
                <a:extLst>
                  <a:ext uri="{0D108BD9-81ED-4DB2-BD59-A6C34878D82A}">
                    <a16:rowId xmlns:a16="http://schemas.microsoft.com/office/drawing/2014/main" val="88652084"/>
                  </a:ext>
                </a:extLst>
              </a:tr>
              <a:tr h="180928">
                <a:tc>
                  <a:txBody>
                    <a:bodyPr/>
                    <a:lstStyle/>
                    <a:p>
                      <a:pPr algn="r" fontAlgn="b"/>
                      <a:r>
                        <a:rPr lang="en-US" sz="1100" b="0" i="0" u="none" strike="noStrike">
                          <a:solidFill>
                            <a:srgbClr val="000000"/>
                          </a:solidFill>
                          <a:effectLst/>
                          <a:latin typeface="Calibri" panose="020F0502020204030204" pitchFamily="34" charset="0"/>
                        </a:rPr>
                        <a:t>58</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783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public schools topsfield ma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1434199167"/>
                  </a:ext>
                </a:extLst>
              </a:tr>
              <a:tr h="180928">
                <a:tc>
                  <a:txBody>
                    <a:bodyPr/>
                    <a:lstStyle/>
                    <a:p>
                      <a:pPr algn="r" fontAlgn="b"/>
                      <a:r>
                        <a:rPr lang="en-US" sz="1100" b="0" i="0" u="none" strike="noStrike">
                          <a:solidFill>
                            <a:srgbClr val="000000"/>
                          </a:solidFill>
                          <a:effectLst/>
                          <a:latin typeface="Calibri" panose="020F0502020204030204" pitchFamily="34" charset="0"/>
                        </a:rPr>
                        <a:t>59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452</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nettleton school district mississippi</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997604960"/>
                  </a:ext>
                </a:extLst>
              </a:tr>
              <a:tr h="180928">
                <a:tc>
                  <a:txBody>
                    <a:bodyPr/>
                    <a:lstStyle/>
                    <a:p>
                      <a:pPr algn="r" fontAlgn="b"/>
                      <a:r>
                        <a:rPr lang="en-US" sz="1100" b="0" i="0" u="none" strike="noStrike">
                          <a:solidFill>
                            <a:srgbClr val="000000"/>
                          </a:solidFill>
                          <a:effectLst/>
                          <a:latin typeface="Calibri" panose="020F0502020204030204" pitchFamily="34" charset="0"/>
                        </a:rPr>
                        <a:t>60</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507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edmonton public schools ca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3883322909"/>
                  </a:ext>
                </a:extLst>
              </a:tr>
              <a:tr h="180928">
                <a:tc>
                  <a:txBody>
                    <a:bodyPr/>
                    <a:lstStyle/>
                    <a:p>
                      <a:pPr algn="r" fontAlgn="b"/>
                      <a:r>
                        <a:rPr lang="en-US" sz="1100" b="0" i="0" u="none" strike="noStrike">
                          <a:solidFill>
                            <a:srgbClr val="000000"/>
                          </a:solidFill>
                          <a:effectLst/>
                          <a:latin typeface="Calibri" panose="020F0502020204030204" pitchFamily="34" charset="0"/>
                        </a:rPr>
                        <a:t>61</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columbus public schools website</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583078301"/>
                  </a:ext>
                </a:extLst>
              </a:tr>
              <a:tr h="180928">
                <a:tc>
                  <a:txBody>
                    <a:bodyPr/>
                    <a:lstStyle/>
                    <a:p>
                      <a:pPr algn="r" fontAlgn="b"/>
                      <a:r>
                        <a:rPr lang="en-US" sz="1100" b="0" i="0" u="none" strike="noStrike">
                          <a:solidFill>
                            <a:srgbClr val="000000"/>
                          </a:solidFill>
                          <a:effectLst/>
                          <a:latin typeface="Calibri" panose="020F0502020204030204" pitchFamily="34" charset="0"/>
                        </a:rPr>
                        <a:t>62</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624</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when expect federal tax refund nn2019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220856734"/>
                  </a:ext>
                </a:extLst>
              </a:tr>
              <a:tr h="180928">
                <a:tc>
                  <a:txBody>
                    <a:bodyPr/>
                    <a:lstStyle/>
                    <a:p>
                      <a:pPr algn="r" fontAlgn="b"/>
                      <a:r>
                        <a:rPr lang="en-US" sz="1100" b="0" i="0" u="none" strike="noStrike">
                          <a:solidFill>
                            <a:srgbClr val="000000"/>
                          </a:solidFill>
                          <a:effectLst/>
                          <a:latin typeface="Calibri" panose="020F0502020204030204" pitchFamily="34" charset="0"/>
                        </a:rPr>
                        <a:t>63</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273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phone number nys income tax</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4225259696"/>
                  </a:ext>
                </a:extLst>
              </a:tr>
              <a:tr h="180928">
                <a:tc>
                  <a:txBody>
                    <a:bodyPr/>
                    <a:lstStyle/>
                    <a:p>
                      <a:pPr algn="r" fontAlgn="b"/>
                      <a:r>
                        <a:rPr lang="en-US" sz="1100" b="0" i="0" u="none" strike="noStrike">
                          <a:solidFill>
                            <a:srgbClr val="000000"/>
                          </a:solidFill>
                          <a:effectLst/>
                          <a:latin typeface="Calibri" panose="020F0502020204030204" pitchFamily="34" charset="0"/>
                        </a:rPr>
                        <a:t>64</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686</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much fee filing taxes</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150253161"/>
                  </a:ext>
                </a:extLst>
              </a:tr>
              <a:tr h="180928">
                <a:tc>
                  <a:txBody>
                    <a:bodyPr/>
                    <a:lstStyle/>
                    <a:p>
                      <a:pPr algn="r" fontAlgn="b"/>
                      <a:r>
                        <a:rPr lang="en-US" sz="1100" b="0" i="0" u="none" strike="noStrike">
                          <a:solidFill>
                            <a:srgbClr val="000000"/>
                          </a:solidFill>
                          <a:effectLst/>
                          <a:latin typeface="Calibri" panose="020F0502020204030204" pitchFamily="34" charset="0"/>
                        </a:rPr>
                        <a:t>65</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dc first time tax abatement</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65977518"/>
                  </a:ext>
                </a:extLst>
              </a:tr>
              <a:tr h="180928">
                <a:tc>
                  <a:txBody>
                    <a:bodyPr/>
                    <a:lstStyle/>
                    <a:p>
                      <a:pPr algn="r" fontAlgn="b"/>
                      <a:r>
                        <a:rPr lang="en-US" sz="1100" b="0" i="0" u="none" strike="noStrike">
                          <a:solidFill>
                            <a:srgbClr val="000000"/>
                          </a:solidFill>
                          <a:effectLst/>
                          <a:latin typeface="Calibri" panose="020F0502020204030204" pitchFamily="34" charset="0"/>
                        </a:rPr>
                        <a:t>66</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491</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are requirements file income tax return</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263571420"/>
                  </a:ext>
                </a:extLst>
              </a:tr>
            </a:tbl>
          </a:graphicData>
        </a:graphic>
      </p:graphicFrame>
      <p:sp>
        <p:nvSpPr>
          <p:cNvPr id="5" name="Arrow: Right 4">
            <a:extLst>
              <a:ext uri="{FF2B5EF4-FFF2-40B4-BE49-F238E27FC236}">
                <a16:creationId xmlns:a16="http://schemas.microsoft.com/office/drawing/2014/main" id="{4B525CE5-8E1B-48E1-95C3-83779A9034F9}"/>
              </a:ext>
            </a:extLst>
          </p:cNvPr>
          <p:cNvSpPr/>
          <p:nvPr/>
        </p:nvSpPr>
        <p:spPr>
          <a:xfrm rot="10800000">
            <a:off x="6981594" y="3992179"/>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2">
            <a:extLst>
              <a:ext uri="{FF2B5EF4-FFF2-40B4-BE49-F238E27FC236}">
                <a16:creationId xmlns:a16="http://schemas.microsoft.com/office/drawing/2014/main" id="{17F27E84-EE1F-4ECD-905D-D9520C53C37A}"/>
              </a:ext>
            </a:extLst>
          </p:cNvPr>
          <p:cNvSpPr>
            <a:spLocks noGrp="1"/>
          </p:cNvSpPr>
          <p:nvPr>
            <p:ph type="title"/>
          </p:nvPr>
        </p:nvSpPr>
        <p:spPr/>
        <p:txBody>
          <a:bodyPr vert="horz" lIns="91440" tIns="91440" rIns="91440" bIns="91440" rtlCol="0" anchor="t" anchorCtr="0">
            <a:noAutofit/>
          </a:bodyPr>
          <a:lstStyle/>
          <a:p>
            <a:r>
              <a:rPr lang="en-US" sz="2400" dirty="0"/>
              <a:t>Custom Model: Clustering</a:t>
            </a:r>
          </a:p>
        </p:txBody>
      </p:sp>
    </p:spTree>
    <p:extLst>
      <p:ext uri="{BB962C8B-B14F-4D97-AF65-F5344CB8AC3E}">
        <p14:creationId xmlns:p14="http://schemas.microsoft.com/office/powerpoint/2010/main" val="3982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grpSp>
        <p:nvGrpSpPr>
          <p:cNvPr id="3" name="Group 2">
            <a:extLst>
              <a:ext uri="{FF2B5EF4-FFF2-40B4-BE49-F238E27FC236}">
                <a16:creationId xmlns:a16="http://schemas.microsoft.com/office/drawing/2014/main" id="{159FE6B1-B3DE-4BE0-B5A4-441F6C7381C9}"/>
              </a:ext>
            </a:extLst>
          </p:cNvPr>
          <p:cNvGrpSpPr/>
          <p:nvPr/>
        </p:nvGrpSpPr>
        <p:grpSpPr>
          <a:xfrm>
            <a:off x="478015" y="1124712"/>
            <a:ext cx="11310864" cy="4738356"/>
            <a:chOff x="478015" y="1817076"/>
            <a:chExt cx="11310864" cy="4738356"/>
          </a:xfrm>
        </p:grpSpPr>
        <p:pic>
          <p:nvPicPr>
            <p:cNvPr id="5" name="Picture 4">
              <a:extLst>
                <a:ext uri="{FF2B5EF4-FFF2-40B4-BE49-F238E27FC236}">
                  <a16:creationId xmlns:a16="http://schemas.microsoft.com/office/drawing/2014/main" id="{FC8A9785-02B9-4965-B213-9E41C53C3FEE}"/>
                </a:ext>
              </a:extLst>
            </p:cNvPr>
            <p:cNvPicPr>
              <a:picLocks noChangeAspect="1"/>
            </p:cNvPicPr>
            <p:nvPr/>
          </p:nvPicPr>
          <p:blipFill>
            <a:blip r:embed="rId3"/>
            <a:stretch>
              <a:fillRect/>
            </a:stretch>
          </p:blipFill>
          <p:spPr>
            <a:xfrm>
              <a:off x="639913" y="3182175"/>
              <a:ext cx="5996901" cy="33732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56CE191-FD92-45E7-AB05-9C075A09F6E7}"/>
                </a:ext>
              </a:extLst>
            </p:cNvPr>
            <p:cNvPicPr>
              <a:picLocks noChangeAspect="1"/>
            </p:cNvPicPr>
            <p:nvPr/>
          </p:nvPicPr>
          <p:blipFill rotWithShape="1">
            <a:blip r:embed="rId4"/>
            <a:srcRect t="716"/>
            <a:stretch/>
          </p:blipFill>
          <p:spPr>
            <a:xfrm>
              <a:off x="7229497" y="3182176"/>
              <a:ext cx="4559382" cy="2556087"/>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AE3CB9FA-A46D-4B90-8282-22CF7194564A}"/>
                </a:ext>
              </a:extLst>
            </p:cNvPr>
            <p:cNvSpPr txBox="1"/>
            <p:nvPr/>
          </p:nvSpPr>
          <p:spPr>
            <a:xfrm>
              <a:off x="837981" y="1817076"/>
              <a:ext cx="10512862" cy="553854"/>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Forecasting model can be applied to previously gathered historic data to calculate the trends.</a:t>
              </a:r>
            </a:p>
            <a:p>
              <a:r>
                <a:rPr lang="en-US" sz="1200" dirty="0">
                  <a:latin typeface="Segoe UI Light" panose="020B0502040204020203" pitchFamily="34" charset="0"/>
                  <a:cs typeface="Segoe UI Light" panose="020B0502040204020203" pitchFamily="34" charset="0"/>
                </a:rPr>
                <a:t>Application example below: work done by the ASD team on Improvement Direct 3rd Party &amp; Competitive trends with Retail</a:t>
              </a:r>
            </a:p>
          </p:txBody>
        </p:sp>
        <p:sp>
          <p:nvSpPr>
            <p:cNvPr id="60" name="TextBox 59">
              <a:extLst>
                <a:ext uri="{FF2B5EF4-FFF2-40B4-BE49-F238E27FC236}">
                  <a16:creationId xmlns:a16="http://schemas.microsoft.com/office/drawing/2014/main" id="{516B239B-00EF-4226-B4DF-81811BE07A16}"/>
                </a:ext>
              </a:extLst>
            </p:cNvPr>
            <p:cNvSpPr txBox="1"/>
            <p:nvPr/>
          </p:nvSpPr>
          <p:spPr>
            <a:xfrm>
              <a:off x="478015" y="2827931"/>
              <a:ext cx="5537703"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Forecasting outputs: PowerPoint visual (right), applied in an ASD deliverable</a:t>
              </a:r>
            </a:p>
          </p:txBody>
        </p:sp>
        <p:sp>
          <p:nvSpPr>
            <p:cNvPr id="291" name="Arrow: Right 290">
              <a:extLst>
                <a:ext uri="{FF2B5EF4-FFF2-40B4-BE49-F238E27FC236}">
                  <a16:creationId xmlns:a16="http://schemas.microsoft.com/office/drawing/2014/main" id="{C5CF7E84-88DF-4C49-895A-C74F28F5CAEB}"/>
                </a:ext>
              </a:extLst>
            </p:cNvPr>
            <p:cNvSpPr/>
            <p:nvPr/>
          </p:nvSpPr>
          <p:spPr>
            <a:xfrm rot="10800000">
              <a:off x="6981594" y="4223357"/>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09EF290E-E9ED-4FD8-AA92-EC3236E25E18}"/>
              </a:ext>
            </a:extLst>
          </p:cNvPr>
          <p:cNvSpPr>
            <a:spLocks noGrp="1"/>
          </p:cNvSpPr>
          <p:nvPr>
            <p:ph type="title"/>
          </p:nvPr>
        </p:nvSpPr>
        <p:spPr/>
        <p:txBody>
          <a:bodyPr vert="horz" lIns="91440" tIns="91440" rIns="91440" bIns="91440" rtlCol="0" anchor="t" anchorCtr="0">
            <a:noAutofit/>
          </a:bodyPr>
          <a:lstStyle/>
          <a:p>
            <a:r>
              <a:rPr lang="en-US" sz="2400" dirty="0"/>
              <a:t>Custom Model: Forecasting</a:t>
            </a:r>
          </a:p>
        </p:txBody>
      </p:sp>
    </p:spTree>
    <p:extLst>
      <p:ext uri="{BB962C8B-B14F-4D97-AF65-F5344CB8AC3E}">
        <p14:creationId xmlns:p14="http://schemas.microsoft.com/office/powerpoint/2010/main" val="17106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BEAGLE</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3754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ign in the dark&#10;&#10;Description automatically generated">
            <a:extLst>
              <a:ext uri="{FF2B5EF4-FFF2-40B4-BE49-F238E27FC236}">
                <a16:creationId xmlns:a16="http://schemas.microsoft.com/office/drawing/2014/main" id="{4B1D6F12-A632-46CB-A692-C3CAB1A9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82" y="2093608"/>
            <a:ext cx="1124419" cy="1124419"/>
          </a:xfrm>
          <a:prstGeom prst="rect">
            <a:avLst/>
          </a:prstGeom>
        </p:spPr>
      </p:pic>
      <p:sp>
        <p:nvSpPr>
          <p:cNvPr id="38" name="Rectangle 37">
            <a:extLst>
              <a:ext uri="{FF2B5EF4-FFF2-40B4-BE49-F238E27FC236}">
                <a16:creationId xmlns:a16="http://schemas.microsoft.com/office/drawing/2014/main" id="{780C346B-EDE5-4BB0-8B00-76B61CD11F1C}"/>
              </a:ext>
            </a:extLst>
          </p:cNvPr>
          <p:cNvSpPr/>
          <p:nvPr/>
        </p:nvSpPr>
        <p:spPr>
          <a:xfrm>
            <a:off x="1053520" y="2369369"/>
            <a:ext cx="731330" cy="5210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7" name="Picture 36" descr="A sign in the dark&#10;&#10;Description automatically generated">
            <a:extLst>
              <a:ext uri="{FF2B5EF4-FFF2-40B4-BE49-F238E27FC236}">
                <a16:creationId xmlns:a16="http://schemas.microsoft.com/office/drawing/2014/main" id="{273A0F8B-E68D-4B5F-A7CA-F05031E5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010" y="1400014"/>
            <a:ext cx="1124419" cy="1124419"/>
          </a:xfrm>
          <a:prstGeom prst="rect">
            <a:avLst/>
          </a:prstGeom>
        </p:spPr>
      </p:pic>
      <p:sp>
        <p:nvSpPr>
          <p:cNvPr id="34" name="Rectangle 33">
            <a:extLst>
              <a:ext uri="{FF2B5EF4-FFF2-40B4-BE49-F238E27FC236}">
                <a16:creationId xmlns:a16="http://schemas.microsoft.com/office/drawing/2014/main" id="{0AAF43C8-2309-4390-A97A-BCE5D9840429}"/>
              </a:ext>
            </a:extLst>
          </p:cNvPr>
          <p:cNvSpPr/>
          <p:nvPr/>
        </p:nvSpPr>
        <p:spPr>
          <a:xfrm>
            <a:off x="2052245" y="1680955"/>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5" name="Picture 34" descr="A sign in the dark&#10;&#10;Description automatically generated">
            <a:extLst>
              <a:ext uri="{FF2B5EF4-FFF2-40B4-BE49-F238E27FC236}">
                <a16:creationId xmlns:a16="http://schemas.microsoft.com/office/drawing/2014/main" id="{45813CCC-7981-4ED9-8B85-02DFC56D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88" y="1484734"/>
            <a:ext cx="1124419" cy="1124419"/>
          </a:xfrm>
          <a:prstGeom prst="rect">
            <a:avLst/>
          </a:prstGeom>
        </p:spPr>
      </p:pic>
      <p:sp>
        <p:nvSpPr>
          <p:cNvPr id="33" name="Rectangle 32">
            <a:extLst>
              <a:ext uri="{FF2B5EF4-FFF2-40B4-BE49-F238E27FC236}">
                <a16:creationId xmlns:a16="http://schemas.microsoft.com/office/drawing/2014/main" id="{4307F19C-0E26-45D4-97C1-BE3056015799}"/>
              </a:ext>
            </a:extLst>
          </p:cNvPr>
          <p:cNvSpPr/>
          <p:nvPr/>
        </p:nvSpPr>
        <p:spPr>
          <a:xfrm>
            <a:off x="1982987" y="1740968"/>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Use Case overview</a:t>
            </a:r>
          </a:p>
        </p:txBody>
      </p:sp>
      <p:pic>
        <p:nvPicPr>
          <p:cNvPr id="7" name="Picture 6" descr="A screen shot of a computer&#10;&#10;Description automatically generated">
            <a:extLst>
              <a:ext uri="{FF2B5EF4-FFF2-40B4-BE49-F238E27FC236}">
                <a16:creationId xmlns:a16="http://schemas.microsoft.com/office/drawing/2014/main" id="{74F7E1E6-7364-4316-8B37-2500A8121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1608341"/>
            <a:ext cx="1933071" cy="1933071"/>
          </a:xfrm>
          <a:prstGeom prst="rect">
            <a:avLst/>
          </a:prstGeom>
        </p:spPr>
      </p:pic>
      <p:pic>
        <p:nvPicPr>
          <p:cNvPr id="9" name="Picture 8" descr="A close up of a sign&#10;&#10;Description automatically generated">
            <a:extLst>
              <a:ext uri="{FF2B5EF4-FFF2-40B4-BE49-F238E27FC236}">
                <a16:creationId xmlns:a16="http://schemas.microsoft.com/office/drawing/2014/main" id="{8765FF61-960E-4DE2-94F4-7C6F1EC47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776" y="3672120"/>
            <a:ext cx="1123657" cy="1123657"/>
          </a:xfrm>
          <a:prstGeom prst="rect">
            <a:avLst/>
          </a:prstGeom>
        </p:spPr>
      </p:pic>
      <p:pic>
        <p:nvPicPr>
          <p:cNvPr id="11" name="Picture 10" descr="A sign in the dark&#10;&#10;Description automatically generated">
            <a:extLst>
              <a:ext uri="{FF2B5EF4-FFF2-40B4-BE49-F238E27FC236}">
                <a16:creationId xmlns:a16="http://schemas.microsoft.com/office/drawing/2014/main" id="{30EF51A8-717C-4A35-8F69-4B3A5F3B2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22" y="2172088"/>
            <a:ext cx="1124419" cy="1124419"/>
          </a:xfrm>
          <a:prstGeom prst="rect">
            <a:avLst/>
          </a:prstGeom>
        </p:spPr>
      </p:pic>
      <p:pic>
        <p:nvPicPr>
          <p:cNvPr id="13" name="Picture 12" descr="A sign in the dark&#10;&#10;Description automatically generated">
            <a:extLst>
              <a:ext uri="{FF2B5EF4-FFF2-40B4-BE49-F238E27FC236}">
                <a16:creationId xmlns:a16="http://schemas.microsoft.com/office/drawing/2014/main" id="{5F04244E-832B-4098-8BD9-0F035D66E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730" y="2734298"/>
            <a:ext cx="1124419" cy="1124419"/>
          </a:xfrm>
          <a:prstGeom prst="rect">
            <a:avLst/>
          </a:prstGeom>
        </p:spPr>
      </p:pic>
      <p:pic>
        <p:nvPicPr>
          <p:cNvPr id="15" name="Picture 14" descr="A sign in the dark&#10;&#10;Description automatically generated">
            <a:extLst>
              <a:ext uri="{FF2B5EF4-FFF2-40B4-BE49-F238E27FC236}">
                <a16:creationId xmlns:a16="http://schemas.microsoft.com/office/drawing/2014/main" id="{33076607-5A15-4C6C-A113-2C4769DC6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30" y="1544746"/>
            <a:ext cx="1124419" cy="1124419"/>
          </a:xfrm>
          <a:prstGeom prst="rect">
            <a:avLst/>
          </a:prstGeom>
        </p:spPr>
      </p:pic>
      <p:pic>
        <p:nvPicPr>
          <p:cNvPr id="17" name="Picture 16" descr="A picture containing dark, photo, sitting, person&#10;&#10;Description automatically generated">
            <a:extLst>
              <a:ext uri="{FF2B5EF4-FFF2-40B4-BE49-F238E27FC236}">
                <a16:creationId xmlns:a16="http://schemas.microsoft.com/office/drawing/2014/main" id="{AF3F26A0-8933-4FB1-9650-216B4C051A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528" y="2085584"/>
            <a:ext cx="2531537" cy="2531537"/>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F86DB31A-7663-4492-A158-EE149BCEE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3567373"/>
            <a:ext cx="1933071" cy="1933071"/>
          </a:xfrm>
          <a:prstGeom prst="rect">
            <a:avLst/>
          </a:prstGeom>
        </p:spPr>
      </p:pic>
      <p:pic>
        <p:nvPicPr>
          <p:cNvPr id="19" name="Picture 18" descr="A sign in the dark&#10;&#10;Description automatically generated">
            <a:extLst>
              <a:ext uri="{FF2B5EF4-FFF2-40B4-BE49-F238E27FC236}">
                <a16:creationId xmlns:a16="http://schemas.microsoft.com/office/drawing/2014/main" id="{E841BCC7-55B2-4B3C-B66F-C289E6D07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26" y="4502057"/>
            <a:ext cx="1124419" cy="1124419"/>
          </a:xfrm>
          <a:prstGeom prst="rect">
            <a:avLst/>
          </a:prstGeom>
        </p:spPr>
      </p:pic>
      <p:cxnSp>
        <p:nvCxnSpPr>
          <p:cNvPr id="23" name="Straight Connector 22">
            <a:extLst>
              <a:ext uri="{FF2B5EF4-FFF2-40B4-BE49-F238E27FC236}">
                <a16:creationId xmlns:a16="http://schemas.microsoft.com/office/drawing/2014/main" id="{24987251-2612-4F2F-9648-C52326221447}"/>
              </a:ext>
            </a:extLst>
          </p:cNvPr>
          <p:cNvCxnSpPr>
            <a:cxnSpLocks/>
          </p:cNvCxnSpPr>
          <p:nvPr/>
        </p:nvCxnSpPr>
        <p:spPr>
          <a:xfrm>
            <a:off x="2676986" y="2024516"/>
            <a:ext cx="352140" cy="454676"/>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D661915-7334-464C-B962-2DE35AA89CED}"/>
              </a:ext>
            </a:extLst>
          </p:cNvPr>
          <p:cNvCxnSpPr>
            <a:cxnSpLocks/>
          </p:cNvCxnSpPr>
          <p:nvPr/>
        </p:nvCxnSpPr>
        <p:spPr>
          <a:xfrm flipV="1">
            <a:off x="2694397" y="2490616"/>
            <a:ext cx="329438" cy="612368"/>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9D48DAF-E9B8-4459-B41C-3A4099FC9939}"/>
              </a:ext>
            </a:extLst>
          </p:cNvPr>
          <p:cNvCxnSpPr>
            <a:cxnSpLocks/>
          </p:cNvCxnSpPr>
          <p:nvPr/>
        </p:nvCxnSpPr>
        <p:spPr>
          <a:xfrm flipH="1" flipV="1">
            <a:off x="2710159" y="4165952"/>
            <a:ext cx="333675" cy="32167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19CBA5-80D6-4EA9-B236-FE1A02D9FDA3}"/>
              </a:ext>
            </a:extLst>
          </p:cNvPr>
          <p:cNvCxnSpPr>
            <a:cxnSpLocks/>
          </p:cNvCxnSpPr>
          <p:nvPr/>
        </p:nvCxnSpPr>
        <p:spPr>
          <a:xfrm flipV="1">
            <a:off x="2167667" y="4487629"/>
            <a:ext cx="876167" cy="46914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98CE64E-0A15-461F-91CC-CAD46C512516}"/>
              </a:ext>
            </a:extLst>
          </p:cNvPr>
          <p:cNvCxnSpPr>
            <a:cxnSpLocks/>
          </p:cNvCxnSpPr>
          <p:nvPr/>
        </p:nvCxnSpPr>
        <p:spPr>
          <a:xfrm flipH="1">
            <a:off x="1772731" y="2479191"/>
            <a:ext cx="1256396" cy="218541"/>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E77CCD83-9561-4DA7-A088-F9951EFAFB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888" y="2125393"/>
            <a:ext cx="1218883" cy="1218883"/>
          </a:xfrm>
          <a:prstGeom prst="rect">
            <a:avLst/>
          </a:prstGeom>
        </p:spPr>
      </p:pic>
      <p:pic>
        <p:nvPicPr>
          <p:cNvPr id="44" name="Picture 43" descr="A close up of a logo&#10;&#10;Description automatically generated">
            <a:extLst>
              <a:ext uri="{FF2B5EF4-FFF2-40B4-BE49-F238E27FC236}">
                <a16:creationId xmlns:a16="http://schemas.microsoft.com/office/drawing/2014/main" id="{0E34468B-52A3-46A1-A7BE-E5D8E5D4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4888" y="2780861"/>
            <a:ext cx="1218883" cy="1218883"/>
          </a:xfrm>
          <a:prstGeom prst="rect">
            <a:avLst/>
          </a:prstGeom>
        </p:spPr>
      </p:pic>
      <p:pic>
        <p:nvPicPr>
          <p:cNvPr id="46" name="Picture 45" descr="A picture containing dark&#10;&#10;Description automatically generated">
            <a:extLst>
              <a:ext uri="{FF2B5EF4-FFF2-40B4-BE49-F238E27FC236}">
                <a16:creationId xmlns:a16="http://schemas.microsoft.com/office/drawing/2014/main" id="{61F31A26-35F0-4390-8069-62F2964B9B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5848" y="3431769"/>
            <a:ext cx="1218883" cy="1218883"/>
          </a:xfrm>
          <a:prstGeom prst="rect">
            <a:avLst/>
          </a:prstGeom>
        </p:spPr>
      </p:pic>
      <p:sp>
        <p:nvSpPr>
          <p:cNvPr id="47" name="Arrow: Right 46">
            <a:extLst>
              <a:ext uri="{FF2B5EF4-FFF2-40B4-BE49-F238E27FC236}">
                <a16:creationId xmlns:a16="http://schemas.microsoft.com/office/drawing/2014/main" id="{AD13EC78-0ECA-4006-A1E9-33F79826ED38}"/>
              </a:ext>
            </a:extLst>
          </p:cNvPr>
          <p:cNvSpPr/>
          <p:nvPr/>
        </p:nvSpPr>
        <p:spPr>
          <a:xfrm>
            <a:off x="6340605" y="179614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508303"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60" name="Picture 59" descr="A close up of a sign&#10;&#10;Description automatically generated">
            <a:extLst>
              <a:ext uri="{FF2B5EF4-FFF2-40B4-BE49-F238E27FC236}">
                <a16:creationId xmlns:a16="http://schemas.microsoft.com/office/drawing/2014/main" id="{24F81049-BA78-4C98-A8A6-8B06555FF6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717" y="2169313"/>
            <a:ext cx="2349926" cy="2349926"/>
          </a:xfrm>
          <a:prstGeom prst="rect">
            <a:avLst/>
          </a:prstGeom>
        </p:spPr>
      </p:pic>
      <p:sp>
        <p:nvSpPr>
          <p:cNvPr id="62" name="Rectangle: Rounded Corners 61">
            <a:extLst>
              <a:ext uri="{FF2B5EF4-FFF2-40B4-BE49-F238E27FC236}">
                <a16:creationId xmlns:a16="http://schemas.microsoft.com/office/drawing/2014/main" id="{AF8916C7-F506-4DE5-B65D-E289F988A46C}"/>
              </a:ext>
            </a:extLst>
          </p:cNvPr>
          <p:cNvSpPr/>
          <p:nvPr/>
        </p:nvSpPr>
        <p:spPr>
          <a:xfrm>
            <a:off x="1019582" y="5586690"/>
            <a:ext cx="3329612"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Multiple SharePoint sites contain PowerPoint decks with insights</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Sites are scanned for changes in PPT content, decks are indexed into individual slides via text scraping, OCR</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Users type the search phrase into Beagle and a selection of relevant slides is presented. The user can pick the slide(s) or deck(s) to download</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4" y="5585791"/>
            <a:ext cx="198303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The user downloads selected slides as a single PPT deck</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3"/>
            <a:ext cx="10187993" cy="523084"/>
          </a:xfrm>
          <a:prstGeom prst="rect">
            <a:avLst/>
          </a:prstGeom>
          <a:noFill/>
        </p:spPr>
        <p:txBody>
          <a:bodyPr wrap="square" rtlCol="0">
            <a:spAutoFit/>
          </a:bodyPr>
          <a:lstStyle/>
          <a:p>
            <a:r>
              <a:rPr lang="en-US" sz="1400" dirty="0"/>
              <a:t>Problem statement: content (PowerPoint decks) is being created and refreshed at large scale to help Sales work with accounts in different verticals. Discovering individual nuggets of current and relevant information manually takes time and effort.</a:t>
            </a:r>
          </a:p>
        </p:txBody>
      </p:sp>
    </p:spTree>
    <p:extLst>
      <p:ext uri="{BB962C8B-B14F-4D97-AF65-F5344CB8AC3E}">
        <p14:creationId xmlns:p14="http://schemas.microsoft.com/office/powerpoint/2010/main" val="65360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228600"/>
            <a:ext cx="10107612" cy="892630"/>
          </a:xfrm>
        </p:spPr>
        <p:txBody>
          <a:bodyPr/>
          <a:lstStyle/>
          <a:p>
            <a:r>
              <a:rPr lang="en-US" dirty="0"/>
              <a:t>Our Client: Microsoft Advertising</a:t>
            </a:r>
          </a:p>
        </p:txBody>
      </p:sp>
      <p:sp>
        <p:nvSpPr>
          <p:cNvPr id="3" name="Text Placeholder 2"/>
          <p:cNvSpPr>
            <a:spLocks noGrp="1"/>
          </p:cNvSpPr>
          <p:nvPr>
            <p:ph type="body" sz="quarter" idx="4294967295"/>
          </p:nvPr>
        </p:nvSpPr>
        <p:spPr>
          <a:xfrm>
            <a:off x="3219450" y="1143000"/>
            <a:ext cx="8363140" cy="4863736"/>
          </a:xfrm>
        </p:spPr>
        <p:txBody>
          <a:bodyPr/>
          <a:lstStyle/>
          <a:p>
            <a:r>
              <a:rPr lang="en-US" dirty="0"/>
              <a:t>Microsoft Search Network connects searchers on Bing, MSN, Yahoo, AOL and more sites powered by Bing</a:t>
            </a:r>
          </a:p>
          <a:p>
            <a:r>
              <a:rPr lang="en-US" dirty="0"/>
              <a:t>Used by </a:t>
            </a:r>
            <a:r>
              <a:rPr lang="en-US" b="1" dirty="0"/>
              <a:t>500k </a:t>
            </a:r>
            <a:r>
              <a:rPr lang="en-US" dirty="0"/>
              <a:t>advertisers</a:t>
            </a:r>
            <a:endParaRPr lang="en-US" b="1" dirty="0"/>
          </a:p>
          <a:p>
            <a:r>
              <a:rPr lang="en-US" b="1" dirty="0"/>
              <a:t>13.9b monthly searches </a:t>
            </a:r>
            <a:r>
              <a:rPr lang="en-US" dirty="0"/>
              <a:t>worldwide</a:t>
            </a:r>
            <a:r>
              <a:rPr lang="en-US" b="1" dirty="0"/>
              <a:t>; 44.2m </a:t>
            </a:r>
            <a:r>
              <a:rPr lang="en-US" dirty="0"/>
              <a:t>desktop searchers </a:t>
            </a:r>
            <a:r>
              <a:rPr lang="en-US" b="1" dirty="0"/>
              <a:t>not reached on Google</a:t>
            </a:r>
          </a:p>
          <a:p>
            <a:r>
              <a:rPr lang="en-US" b="1" dirty="0"/>
              <a:t>37.5%</a:t>
            </a:r>
            <a:r>
              <a:rPr lang="en-US" dirty="0"/>
              <a:t> of US desktop searches</a:t>
            </a:r>
            <a:endParaRPr lang="en-US" b="1" dirty="0"/>
          </a:p>
          <a:p>
            <a:r>
              <a:rPr lang="en-US" b="1" dirty="0"/>
              <a:t>2.69%</a:t>
            </a:r>
            <a:r>
              <a:rPr lang="en-US" dirty="0"/>
              <a:t> of the global search market</a:t>
            </a:r>
          </a:p>
          <a:p>
            <a:r>
              <a:rPr lang="en-US" dirty="0"/>
              <a:t>Bing is run on </a:t>
            </a:r>
            <a:r>
              <a:rPr lang="en-US" b="1" dirty="0"/>
              <a:t>more than 1.5b devices</a:t>
            </a:r>
          </a:p>
        </p:txBody>
      </p:sp>
      <p:pic>
        <p:nvPicPr>
          <p:cNvPr id="2050" name="Picture 2">
            <a:extLst>
              <a:ext uri="{FF2B5EF4-FFF2-40B4-BE49-F238E27FC236}">
                <a16:creationId xmlns:a16="http://schemas.microsoft.com/office/drawing/2014/main" id="{74E7C6BF-5CF0-415F-9F9A-EA96DBE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5725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feature overview</a:t>
            </a:r>
          </a:p>
        </p:txBody>
      </p:sp>
      <p:sp>
        <p:nvSpPr>
          <p:cNvPr id="70" name="TextBox 69">
            <a:extLst>
              <a:ext uri="{FF2B5EF4-FFF2-40B4-BE49-F238E27FC236}">
                <a16:creationId xmlns:a16="http://schemas.microsoft.com/office/drawing/2014/main" id="{DF70961E-69DB-4E07-8B4D-4123C3420869}"/>
              </a:ext>
            </a:extLst>
          </p:cNvPr>
          <p:cNvSpPr txBox="1"/>
          <p:nvPr/>
        </p:nvSpPr>
        <p:spPr>
          <a:xfrm>
            <a:off x="942583" y="1124440"/>
            <a:ext cx="4468267" cy="2846192"/>
          </a:xfrm>
          <a:prstGeom prst="rect">
            <a:avLst/>
          </a:prstGeom>
          <a:noFill/>
        </p:spPr>
        <p:txBody>
          <a:bodyPr wrap="square" rtlCol="0">
            <a:spAutoFit/>
          </a:bodyPr>
          <a:lstStyle/>
          <a:p>
            <a:pPr>
              <a:spcAft>
                <a:spcPts val="600"/>
              </a:spcAft>
            </a:pPr>
            <a:r>
              <a:rPr lang="en-US" sz="1400" b="1" dirty="0"/>
              <a:t>Traditional SharePoint search for PowerPoint decks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Full file returned: the user needs to manually look through the slides in the file to find the relevant ones: if multiple files appear relevant the process will have to be repeated</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a single SharePoint location</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PowerPoint file content – text only</a:t>
            </a:r>
          </a:p>
          <a:p>
            <a:pPr marL="285664" indent="-285664">
              <a:spcAft>
                <a:spcPts val="600"/>
              </a:spcAft>
              <a:buClr>
                <a:schemeClr val="accent6">
                  <a:lumMod val="60000"/>
                  <a:lumOff val="40000"/>
                </a:schemeClr>
              </a:buClr>
              <a:buFont typeface="Wingdings" panose="05000000000000000000" pitchFamily="2" charset="2"/>
              <a:buChar char="§"/>
            </a:pPr>
            <a:r>
              <a:rPr lang="en-US" sz="1400" dirty="0"/>
              <a:t>OCR is available for files that are images stored in a SharePoint location but not for images that are part of a slide deck</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p:txBody>
      </p:sp>
      <p:sp>
        <p:nvSpPr>
          <p:cNvPr id="39" name="TextBox 38">
            <a:extLst>
              <a:ext uri="{FF2B5EF4-FFF2-40B4-BE49-F238E27FC236}">
                <a16:creationId xmlns:a16="http://schemas.microsoft.com/office/drawing/2014/main" id="{2600401C-0E4F-4117-A4FF-1F4976008581}"/>
              </a:ext>
            </a:extLst>
          </p:cNvPr>
          <p:cNvSpPr txBox="1"/>
          <p:nvPr/>
        </p:nvSpPr>
        <p:spPr>
          <a:xfrm>
            <a:off x="6571678" y="1124439"/>
            <a:ext cx="4893432" cy="5123146"/>
          </a:xfrm>
          <a:prstGeom prst="rect">
            <a:avLst/>
          </a:prstGeom>
          <a:noFill/>
        </p:spPr>
        <p:txBody>
          <a:bodyPr wrap="square" rtlCol="0">
            <a:spAutoFit/>
          </a:bodyPr>
          <a:lstStyle/>
          <a:p>
            <a:pPr>
              <a:spcAft>
                <a:spcPts val="600"/>
              </a:spcAft>
            </a:pPr>
            <a:r>
              <a:rPr lang="en-US" sz="1400" b="1" dirty="0"/>
              <a:t>Beagle 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Individual slide search while preserving the deck context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Tree-shaped results: ability to download the whole deck or a subset of slides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Collating selected slides into a single deck for downloading</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multiple SharePoint locations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slide text and text identified using OCR </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removal from index</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a:p>
            <a:pPr>
              <a:spcAft>
                <a:spcPts val="600"/>
              </a:spcAft>
              <a:buClr>
                <a:schemeClr val="accent6">
                  <a:lumMod val="60000"/>
                  <a:lumOff val="40000"/>
                </a:schemeClr>
              </a:buClr>
            </a:pPr>
            <a:r>
              <a:rPr lang="en-US" sz="1400" b="1" dirty="0"/>
              <a:t>Beagle future features (post-MVP):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Slide thumbnail preview within the tool</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Synonym search (e.g. “car” if the search is for “auto”)</a:t>
            </a:r>
          </a:p>
          <a:p>
            <a:pPr marL="285664" indent="-285664">
              <a:spcAft>
                <a:spcPts val="600"/>
              </a:spcAft>
              <a:buClr>
                <a:schemeClr val="accent6">
                  <a:lumMod val="60000"/>
                  <a:lumOff val="40000"/>
                </a:schemeClr>
              </a:buClr>
              <a:buFont typeface="Wingdings" panose="05000000000000000000" pitchFamily="2" charset="2"/>
              <a:buChar char="§"/>
            </a:pPr>
            <a:r>
              <a:rPr lang="en-US" sz="1400" dirty="0"/>
              <a:t>MS Teams bot UI</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Combining results of multiple queries into a single deck</a:t>
            </a:r>
          </a:p>
          <a:p>
            <a:pPr marL="285664" indent="-285664">
              <a:spcAft>
                <a:spcPts val="600"/>
              </a:spcAft>
              <a:buClr>
                <a:schemeClr val="accent6">
                  <a:lumMod val="60000"/>
                  <a:lumOff val="40000"/>
                </a:schemeClr>
              </a:buClr>
              <a:buFont typeface="Wingdings" panose="05000000000000000000" pitchFamily="2" charset="2"/>
              <a:buChar char="§"/>
            </a:pPr>
            <a:r>
              <a:rPr lang="en-US" sz="1400" dirty="0"/>
              <a:t>Predictive search input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incorporate Beagle search bar into other sites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manual admin review</a:t>
            </a:r>
          </a:p>
        </p:txBody>
      </p:sp>
      <p:cxnSp>
        <p:nvCxnSpPr>
          <p:cNvPr id="3" name="Straight Connector 2">
            <a:extLst>
              <a:ext uri="{FF2B5EF4-FFF2-40B4-BE49-F238E27FC236}">
                <a16:creationId xmlns:a16="http://schemas.microsoft.com/office/drawing/2014/main" id="{B2F88362-B4EF-437E-B5C7-CD17058E4E4F}"/>
              </a:ext>
            </a:extLst>
          </p:cNvPr>
          <p:cNvCxnSpPr/>
          <p:nvPr/>
        </p:nvCxnSpPr>
        <p:spPr>
          <a:xfrm>
            <a:off x="5872048" y="1359782"/>
            <a:ext cx="0" cy="3961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98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97-BF9C-46BB-8ADD-833D6BD639B7}"/>
              </a:ext>
            </a:extLst>
          </p:cNvPr>
          <p:cNvSpPr>
            <a:spLocks noGrp="1"/>
          </p:cNvSpPr>
          <p:nvPr>
            <p:ph type="title"/>
          </p:nvPr>
        </p:nvSpPr>
        <p:spPr/>
        <p:txBody>
          <a:bodyPr>
            <a:normAutofit/>
          </a:bodyPr>
          <a:lstStyle/>
          <a:p>
            <a:r>
              <a:rPr lang="en-US" sz="2400" dirty="0"/>
              <a:t>Beagle: current UI</a:t>
            </a:r>
          </a:p>
        </p:txBody>
      </p:sp>
      <p:pic>
        <p:nvPicPr>
          <p:cNvPr id="4" name="Picture 3" descr="Graphical user interface, application&#10;&#10;Description automatically generated">
            <a:extLst>
              <a:ext uri="{FF2B5EF4-FFF2-40B4-BE49-F238E27FC236}">
                <a16:creationId xmlns:a16="http://schemas.microsoft.com/office/drawing/2014/main" id="{B8A9CA3F-8AFE-4553-A357-08E356B2A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19" y="832953"/>
            <a:ext cx="7396380" cy="37714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C62FBB-D200-43C5-880D-1C70768B5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86" y="2312610"/>
            <a:ext cx="7411801" cy="4048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1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Observatory</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61273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Taxonomy Editor: original concepts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Original Use Cases:</a:t>
            </a:r>
          </a:p>
          <a:p>
            <a:pPr marL="246995" indent="-171399" fontAlgn="base">
              <a:spcBef>
                <a:spcPts val="0"/>
              </a:spcBef>
              <a:spcAft>
                <a:spcPts val="600"/>
              </a:spcAft>
              <a:buClr>
                <a:srgbClr val="FF6600"/>
              </a:buClr>
            </a:pPr>
            <a:r>
              <a:rPr lang="en-US" sz="1100" dirty="0">
                <a:latin typeface="Segoe UI"/>
                <a:cs typeface="Segoe UI"/>
              </a:rPr>
              <a:t>Allow rapid creation of key-value pairs supporting the Supervised Machine Learning training to create a classification model (using regex, clustering, and string matching)</a:t>
            </a:r>
          </a:p>
          <a:p>
            <a:pPr marL="246995" indent="-171399" fontAlgn="base">
              <a:spcBef>
                <a:spcPts val="0"/>
              </a:spcBef>
              <a:spcAft>
                <a:spcPts val="600"/>
              </a:spcAft>
              <a:buClr>
                <a:srgbClr val="FF6600"/>
              </a:buClr>
            </a:pPr>
            <a:r>
              <a:rPr lang="en-US" sz="1100" dirty="0">
                <a:latin typeface="Segoe UI"/>
                <a:cs typeface="Segoe UI"/>
              </a:rPr>
              <a:t>Allow creation of custom models using regex rules</a:t>
            </a:r>
          </a:p>
          <a:p>
            <a:pPr marL="246995" indent="-171399" fontAlgn="base">
              <a:spcBef>
                <a:spcPts val="0"/>
              </a:spcBef>
              <a:spcAft>
                <a:spcPts val="600"/>
              </a:spcAft>
              <a:buClr>
                <a:srgbClr val="FF6600"/>
              </a:buClr>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Attempts to create mutually exclusive taxonomy categories lead to potential “coin toss” situations when multiple categories fit equally</a:t>
            </a:r>
          </a:p>
          <a:p>
            <a:pPr marL="246995" indent="-171399" fontAlgn="base">
              <a:spcBef>
                <a:spcPts val="0"/>
              </a:spcBef>
              <a:spcAft>
                <a:spcPts val="600"/>
              </a:spcAft>
              <a:buClr>
                <a:srgbClr val="FF6600"/>
              </a:buClr>
            </a:pPr>
            <a:r>
              <a:rPr lang="en-US" sz="1100" dirty="0">
                <a:latin typeface="Segoe UI"/>
                <a:cs typeface="Segoe UI"/>
              </a:rPr>
              <a:t>A query cannot be assigned multiple categories</a:t>
            </a:r>
          </a:p>
          <a:p>
            <a:pPr marL="246995" indent="-171399" fontAlgn="base">
              <a:spcBef>
                <a:spcPts val="0"/>
              </a:spcBef>
              <a:spcAft>
                <a:spcPts val="600"/>
              </a:spcAft>
              <a:buClr>
                <a:srgbClr val="FF6600"/>
              </a:buClr>
            </a:pPr>
            <a:r>
              <a:rPr lang="en-US" sz="1100" dirty="0">
                <a:latin typeface="Segoe UI"/>
                <a:cs typeface="Segoe UI"/>
              </a:rPr>
              <a:t>Model accuracy relies heavily on the sampling given in key-value pairs that might not accurately represent the larger pipeline</a:t>
            </a:r>
          </a:p>
          <a:p>
            <a:pPr marL="246995" indent="-171399" fontAlgn="base">
              <a:spcBef>
                <a:spcPts val="0"/>
              </a:spcBef>
              <a:spcAft>
                <a:spcPts val="600"/>
              </a:spcAft>
              <a:buClr>
                <a:srgbClr val="FF6600"/>
              </a:buClr>
            </a:pPr>
            <a:r>
              <a:rPr lang="en-US" sz="1100" dirty="0">
                <a:latin typeface="Segoe UI"/>
                <a:cs typeface="Segoe UI"/>
              </a:rPr>
              <a:t>Lack of visibility into potential category overlaps</a:t>
            </a:r>
          </a:p>
          <a:p>
            <a:pPr marL="246995" indent="-171399" fontAlgn="base">
              <a:spcBef>
                <a:spcPts val="0"/>
              </a:spcBef>
              <a:spcAft>
                <a:spcPts val="600"/>
              </a:spcAft>
              <a:buClr>
                <a:srgbClr val="FF6600"/>
              </a:buClr>
            </a:pPr>
            <a:r>
              <a:rPr lang="en-US" sz="1100" dirty="0">
                <a:latin typeface="Segoe UI"/>
                <a:cs typeface="Segoe UI"/>
              </a:rPr>
              <a:t>Focus on data preparation vs data analysis</a:t>
            </a:r>
          </a:p>
        </p:txBody>
      </p:sp>
      <p:pic>
        <p:nvPicPr>
          <p:cNvPr id="3" name="Picture 2">
            <a:extLst>
              <a:ext uri="{FF2B5EF4-FFF2-40B4-BE49-F238E27FC236}">
                <a16:creationId xmlns:a16="http://schemas.microsoft.com/office/drawing/2014/main" id="{A32283D3-FA29-407E-9CC4-DB9B33129089}"/>
              </a:ext>
            </a:extLst>
          </p:cNvPr>
          <p:cNvPicPr>
            <a:picLocks noChangeAspect="1"/>
          </p:cNvPicPr>
          <p:nvPr/>
        </p:nvPicPr>
        <p:blipFill>
          <a:blip r:embed="rId2"/>
          <a:stretch>
            <a:fillRect/>
          </a:stretch>
        </p:blipFill>
        <p:spPr>
          <a:xfrm>
            <a:off x="3620101" y="1361941"/>
            <a:ext cx="4291827" cy="35301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425728B-F877-41D4-A91E-3DA4C77743C7}"/>
              </a:ext>
            </a:extLst>
          </p:cNvPr>
          <p:cNvPicPr>
            <a:picLocks noChangeAspect="1"/>
          </p:cNvPicPr>
          <p:nvPr/>
        </p:nvPicPr>
        <p:blipFill>
          <a:blip r:embed="rId3"/>
          <a:stretch>
            <a:fillRect/>
          </a:stretch>
        </p:blipFill>
        <p:spPr>
          <a:xfrm>
            <a:off x="8030231" y="1431755"/>
            <a:ext cx="4087051" cy="305673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A698625-7057-401B-A443-9108F7EE7BAA}"/>
              </a:ext>
            </a:extLst>
          </p:cNvPr>
          <p:cNvPicPr>
            <a:picLocks noChangeAspect="1"/>
          </p:cNvPicPr>
          <p:nvPr/>
        </p:nvPicPr>
        <p:blipFill>
          <a:blip r:embed="rId4"/>
          <a:stretch>
            <a:fillRect/>
          </a:stretch>
        </p:blipFill>
        <p:spPr>
          <a:xfrm>
            <a:off x="8283101" y="3708073"/>
            <a:ext cx="3688445" cy="277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26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93026-1D90-4570-B228-77914D4D6373}"/>
              </a:ext>
            </a:extLst>
          </p:cNvPr>
          <p:cNvPicPr>
            <a:picLocks noChangeAspect="1"/>
          </p:cNvPicPr>
          <p:nvPr/>
        </p:nvPicPr>
        <p:blipFill>
          <a:blip r:embed="rId2"/>
          <a:stretch>
            <a:fillRect/>
          </a:stretch>
        </p:blipFill>
        <p:spPr>
          <a:xfrm>
            <a:off x="7795270" y="1219325"/>
            <a:ext cx="3741234" cy="397060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05C83E2-7FF4-4BD1-9E8F-E5394CC0C115}"/>
              </a:ext>
            </a:extLst>
          </p:cNvPr>
          <p:cNvPicPr>
            <a:picLocks noChangeAspect="1"/>
          </p:cNvPicPr>
          <p:nvPr/>
        </p:nvPicPr>
        <p:blipFill>
          <a:blip r:embed="rId3"/>
          <a:stretch>
            <a:fillRect/>
          </a:stretch>
        </p:blipFill>
        <p:spPr>
          <a:xfrm>
            <a:off x="3980270" y="1020285"/>
            <a:ext cx="3681897" cy="251721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exploratory concepts</a:t>
            </a:r>
          </a:p>
        </p:txBody>
      </p:sp>
      <p:sp>
        <p:nvSpPr>
          <p:cNvPr id="8" name="Content Placeholder 2">
            <a:extLst>
              <a:ext uri="{FF2B5EF4-FFF2-40B4-BE49-F238E27FC236}">
                <a16:creationId xmlns:a16="http://schemas.microsoft.com/office/drawing/2014/main" id="{E1A6C528-60B3-44CD-AF3B-6316FD80A472}"/>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Revised Use Cases:</a:t>
            </a:r>
          </a:p>
          <a:p>
            <a:pPr marL="246995" indent="-171399" fontAlgn="base">
              <a:spcBef>
                <a:spcPts val="0"/>
              </a:spcBef>
              <a:spcAft>
                <a:spcPts val="600"/>
              </a:spcAft>
              <a:buClr>
                <a:srgbClr val="FF6600"/>
              </a:buClr>
            </a:pPr>
            <a:r>
              <a:rPr lang="en-US" sz="1100" dirty="0">
                <a:latin typeface="Segoe UI"/>
                <a:cs typeface="Segoe UI"/>
              </a:rPr>
              <a:t>Allow categorizing queries from multiple topic association point of view (holographic affinity map): every category in every taxonomy in the tool becomes a topic</a:t>
            </a:r>
          </a:p>
          <a:p>
            <a:pPr marL="246995" indent="-171399" fontAlgn="base">
              <a:spcBef>
                <a:spcPts val="0"/>
              </a:spcBef>
              <a:spcAft>
                <a:spcPts val="600"/>
              </a:spcAft>
              <a:buClr>
                <a:srgbClr val="FF6600"/>
              </a:buClr>
            </a:pPr>
            <a:r>
              <a:rPr lang="en-US" sz="1100" dirty="0">
                <a:latin typeface="Segoe UI"/>
                <a:cs typeface="Segoe UI"/>
              </a:rPr>
              <a:t>Allow pulling statistics and trends from custom manually imposed topics structures (“hierarchies”)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Approach benefits:</a:t>
            </a:r>
          </a:p>
          <a:p>
            <a:pPr marL="246995" indent="-171399" fontAlgn="base">
              <a:spcBef>
                <a:spcPts val="0"/>
              </a:spcBef>
              <a:spcAft>
                <a:spcPts val="600"/>
              </a:spcAft>
              <a:buClr>
                <a:srgbClr val="FF6600"/>
              </a:buClr>
            </a:pPr>
            <a:r>
              <a:rPr lang="en-US" sz="1100" dirty="0">
                <a:latin typeface="Segoe UI"/>
                <a:cs typeface="Segoe UI"/>
              </a:rPr>
              <a:t>Shift from labeling to exploratory work</a:t>
            </a:r>
          </a:p>
          <a:p>
            <a:pPr marL="246995" indent="-171399" fontAlgn="base">
              <a:spcBef>
                <a:spcPts val="0"/>
              </a:spcBef>
              <a:spcAft>
                <a:spcPts val="600"/>
              </a:spcAft>
              <a:buClr>
                <a:srgbClr val="FF6600"/>
              </a:buClr>
            </a:pPr>
            <a:r>
              <a:rPr lang="en-US" sz="1100" dirty="0">
                <a:latin typeface="Segoe UI"/>
                <a:cs typeface="Segoe UI"/>
              </a:rPr>
              <a:t>Seeding vs distinct query collection</a:t>
            </a:r>
          </a:p>
          <a:p>
            <a:pPr marL="246995" indent="-171399" fontAlgn="base">
              <a:spcBef>
                <a:spcPts val="0"/>
              </a:spcBef>
              <a:spcAft>
                <a:spcPts val="600"/>
              </a:spcAft>
              <a:buClr>
                <a:srgbClr val="FF6600"/>
              </a:buClr>
            </a:pPr>
            <a:r>
              <a:rPr lang="en-US" sz="1100" dirty="0">
                <a:latin typeface="Segoe UI"/>
                <a:cs typeface="Segoe UI"/>
              </a:rPr>
              <a:t>No conflicts of categories or necessity to pick one when multiple are available</a:t>
            </a:r>
          </a:p>
          <a:p>
            <a:pPr marL="246995" indent="-171399" fontAlgn="base">
              <a:spcBef>
                <a:spcPts val="0"/>
              </a:spcBef>
              <a:spcAft>
                <a:spcPts val="600"/>
              </a:spcAft>
              <a:buClr>
                <a:srgbClr val="FF6600"/>
              </a:buClr>
            </a:pPr>
            <a:r>
              <a:rPr lang="en-US" sz="1100" dirty="0">
                <a:latin typeface="Segoe UI"/>
                <a:cs typeface="Segoe UI"/>
              </a:rPr>
              <a:t>Representation of the whole data pipeline</a:t>
            </a:r>
          </a:p>
          <a:p>
            <a:pPr marL="246995" indent="-171399" fontAlgn="base">
              <a:spcBef>
                <a:spcPts val="0"/>
              </a:spcBef>
              <a:spcAft>
                <a:spcPts val="600"/>
              </a:spcAft>
              <a:buClr>
                <a:srgbClr val="FF6600"/>
              </a:buClr>
            </a:pPr>
            <a:r>
              <a:rPr lang="en-US" sz="1100" dirty="0">
                <a:latin typeface="Segoe UI"/>
                <a:cs typeface="Segoe UI"/>
              </a:rPr>
              <a:t>Automated topic suggestions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Paradigm shift from manual data labeling and training</a:t>
            </a:r>
          </a:p>
        </p:txBody>
      </p:sp>
      <p:pic>
        <p:nvPicPr>
          <p:cNvPr id="9" name="Picture 8">
            <a:extLst>
              <a:ext uri="{FF2B5EF4-FFF2-40B4-BE49-F238E27FC236}">
                <a16:creationId xmlns:a16="http://schemas.microsoft.com/office/drawing/2014/main" id="{12224629-4A90-4EFD-8395-13AF1D860F96}"/>
              </a:ext>
            </a:extLst>
          </p:cNvPr>
          <p:cNvPicPr>
            <a:picLocks noChangeAspect="1"/>
          </p:cNvPicPr>
          <p:nvPr/>
        </p:nvPicPr>
        <p:blipFill>
          <a:blip r:embed="rId4"/>
          <a:stretch>
            <a:fillRect/>
          </a:stretch>
        </p:blipFill>
        <p:spPr>
          <a:xfrm>
            <a:off x="3704822" y="3204627"/>
            <a:ext cx="4588993" cy="315460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E6C0CF7-6CD7-4158-9E2E-9856BBDEDDD5}"/>
              </a:ext>
            </a:extLst>
          </p:cNvPr>
          <p:cNvPicPr>
            <a:picLocks noChangeAspect="1"/>
          </p:cNvPicPr>
          <p:nvPr/>
        </p:nvPicPr>
        <p:blipFill>
          <a:blip r:embed="rId5"/>
          <a:stretch>
            <a:fillRect/>
          </a:stretch>
        </p:blipFill>
        <p:spPr>
          <a:xfrm>
            <a:off x="7606525" y="3617575"/>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39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design status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1038225" y="1362075"/>
            <a:ext cx="4833938" cy="5321300"/>
          </a:xfrm>
        </p:spPr>
        <p:txBody>
          <a:bodyPr vert="horz" lIns="91416" tIns="45708" rIns="91416" bIns="45708" rtlCol="0" anchor="t">
            <a:noAutofit/>
          </a:bodyPr>
          <a:lstStyle/>
          <a:p>
            <a:pPr marL="75596" indent="0" fontAlgn="base">
              <a:lnSpc>
                <a:spcPct val="110000"/>
              </a:lnSpc>
              <a:spcBef>
                <a:spcPts val="600"/>
              </a:spcBef>
              <a:spcAft>
                <a:spcPts val="600"/>
              </a:spcAft>
              <a:buClr>
                <a:srgbClr val="FF6600"/>
              </a:buClr>
              <a:buNone/>
            </a:pPr>
            <a:r>
              <a:rPr lang="en-US" sz="1200" i="1" dirty="0">
                <a:solidFill>
                  <a:schemeClr val="tx2"/>
                </a:solidFill>
                <a:latin typeface="Segoe UI"/>
                <a:cs typeface="Segoe UI"/>
              </a:rPr>
              <a:t>Design, onboarding, evangelization</a:t>
            </a:r>
          </a:p>
          <a:p>
            <a:pPr marL="246995" indent="-171399" fontAlgn="base">
              <a:lnSpc>
                <a:spcPct val="110000"/>
              </a:lnSpc>
              <a:spcBef>
                <a:spcPts val="600"/>
              </a:spcBef>
              <a:spcAft>
                <a:spcPts val="600"/>
              </a:spcAft>
              <a:buClr>
                <a:srgbClr val="FF6600"/>
              </a:buClr>
            </a:pPr>
            <a:r>
              <a:rPr lang="en-US" sz="1100" dirty="0">
                <a:latin typeface="Segoe UI"/>
                <a:cs typeface="Segoe UI"/>
              </a:rPr>
              <a:t>Continued </a:t>
            </a:r>
            <a:r>
              <a:rPr lang="en-US" sz="1100" dirty="0" err="1">
                <a:latin typeface="Segoe UI"/>
                <a:cs typeface="Segoe UI"/>
              </a:rPr>
              <a:t>detalization</a:t>
            </a:r>
            <a:r>
              <a:rPr lang="en-US" sz="1100" dirty="0">
                <a:latin typeface="Segoe UI"/>
                <a:cs typeface="Segoe UI"/>
              </a:rPr>
              <a:t> of the UI mock-ups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Kicked off the focus group with the end users to validate the initial designs and collect feedback</a:t>
            </a:r>
          </a:p>
          <a:p>
            <a:pPr marL="246995" indent="-171399" fontAlgn="base">
              <a:lnSpc>
                <a:spcPct val="110000"/>
              </a:lnSpc>
              <a:spcBef>
                <a:spcPts val="600"/>
              </a:spcBef>
              <a:spcAft>
                <a:spcPts val="600"/>
              </a:spcAft>
              <a:buClr>
                <a:srgbClr val="FF6600"/>
              </a:buClr>
            </a:pPr>
            <a:r>
              <a:rPr lang="en-US" sz="1100" dirty="0">
                <a:latin typeface="Segoe UI"/>
                <a:cs typeface="Segoe UI"/>
              </a:rPr>
              <a:t>Started a list of edge cases to be tested during the Proof-of-Concept Data Science exercises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Started aligning on a common vision on the Marketplace Rotation visualizations (Kevin K.)</a:t>
            </a:r>
          </a:p>
          <a:p>
            <a:pPr marL="246995" indent="-171399" fontAlgn="base">
              <a:lnSpc>
                <a:spcPct val="110000"/>
              </a:lnSpc>
              <a:spcBef>
                <a:spcPts val="600"/>
              </a:spcBef>
              <a:spcAft>
                <a:spcPts val="600"/>
              </a:spcAft>
              <a:buClr>
                <a:srgbClr val="FF6600"/>
              </a:buClr>
            </a:pPr>
            <a:r>
              <a:rPr lang="en-US" sz="1100" dirty="0">
                <a:latin typeface="Segoe UI"/>
                <a:cs typeface="Segoe UI"/>
              </a:rPr>
              <a:t>Working on identifying potential synergy with the ICE improvements workstream (Dragos P.)</a:t>
            </a:r>
          </a:p>
          <a:p>
            <a:pPr marL="246995" indent="-171399" fontAlgn="base">
              <a:lnSpc>
                <a:spcPct val="110000"/>
              </a:lnSpc>
              <a:spcBef>
                <a:spcPts val="600"/>
              </a:spcBef>
              <a:spcAft>
                <a:spcPts val="600"/>
              </a:spcAft>
              <a:buClr>
                <a:srgbClr val="FF6600"/>
              </a:buClr>
            </a:pPr>
            <a:r>
              <a:rPr lang="en-US" sz="1100" dirty="0">
                <a:latin typeface="Segoe UI"/>
                <a:cs typeface="Segoe UI"/>
              </a:rPr>
              <a:t>Continuing to define the long-term vision, including potential external interface</a:t>
            </a:r>
          </a:p>
          <a:p>
            <a:pPr marL="246995" indent="-171399" fontAlgn="base">
              <a:lnSpc>
                <a:spcPct val="110000"/>
              </a:lnSpc>
              <a:spcBef>
                <a:spcPts val="600"/>
              </a:spcBef>
              <a:spcAft>
                <a:spcPts val="600"/>
              </a:spcAft>
              <a:buClr>
                <a:srgbClr val="FF6600"/>
              </a:buClr>
            </a:pPr>
            <a:r>
              <a:rPr lang="en-US" sz="1100" dirty="0">
                <a:latin typeface="Segoe UI"/>
                <a:cs typeface="Segoe UI"/>
              </a:rPr>
              <a:t>Defined the High-Level Architecture (right)</a:t>
            </a:r>
          </a:p>
          <a:p>
            <a:pPr marL="246995" indent="-171399" fontAlgn="base">
              <a:lnSpc>
                <a:spcPct val="110000"/>
              </a:lnSpc>
              <a:spcBef>
                <a:spcPts val="600"/>
              </a:spcBef>
              <a:spcAft>
                <a:spcPts val="600"/>
              </a:spcAft>
              <a:buClr>
                <a:srgbClr val="FF6600"/>
              </a:buClr>
            </a:pPr>
            <a:endParaRPr lang="en-US" sz="1100" dirty="0">
              <a:solidFill>
                <a:schemeClr val="tx2"/>
              </a:solidFill>
              <a:latin typeface="Segoe UI"/>
              <a:cs typeface="Segoe UI"/>
            </a:endParaRPr>
          </a:p>
        </p:txBody>
      </p:sp>
      <p:pic>
        <p:nvPicPr>
          <p:cNvPr id="4" name="Picture 3" descr="Diagram&#10;&#10;Description automatically generated">
            <a:extLst>
              <a:ext uri="{FF2B5EF4-FFF2-40B4-BE49-F238E27FC236}">
                <a16:creationId xmlns:a16="http://schemas.microsoft.com/office/drawing/2014/main" id="{DED0AEA9-5475-4ED5-882D-94AB52E46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831" y="1361940"/>
            <a:ext cx="5009421" cy="5203469"/>
          </a:xfrm>
          <a:prstGeom prst="rect">
            <a:avLst/>
          </a:prstGeom>
        </p:spPr>
      </p:pic>
    </p:spTree>
    <p:extLst>
      <p:ext uri="{BB962C8B-B14F-4D97-AF65-F5344CB8AC3E}">
        <p14:creationId xmlns:p14="http://schemas.microsoft.com/office/powerpoint/2010/main" val="422011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UI mock-ups</a:t>
            </a:r>
          </a:p>
        </p:txBody>
      </p:sp>
      <p:pic>
        <p:nvPicPr>
          <p:cNvPr id="10" name="Picture 9">
            <a:extLst>
              <a:ext uri="{FF2B5EF4-FFF2-40B4-BE49-F238E27FC236}">
                <a16:creationId xmlns:a16="http://schemas.microsoft.com/office/drawing/2014/main" id="{254E7941-0032-4733-8DBE-A8B464F4460D}"/>
              </a:ext>
            </a:extLst>
          </p:cNvPr>
          <p:cNvPicPr>
            <a:picLocks noChangeAspect="1"/>
          </p:cNvPicPr>
          <p:nvPr/>
        </p:nvPicPr>
        <p:blipFill>
          <a:blip r:embed="rId3"/>
          <a:stretch>
            <a:fillRect/>
          </a:stretch>
        </p:blipFill>
        <p:spPr>
          <a:xfrm>
            <a:off x="4387939" y="1020284"/>
            <a:ext cx="3741234" cy="397060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3222FE94-E975-4AC7-A1B6-60213913BC95}"/>
              </a:ext>
            </a:extLst>
          </p:cNvPr>
          <p:cNvPicPr>
            <a:picLocks noChangeAspect="1"/>
          </p:cNvPicPr>
          <p:nvPr/>
        </p:nvPicPr>
        <p:blipFill>
          <a:blip r:embed="rId4"/>
          <a:stretch>
            <a:fillRect/>
          </a:stretch>
        </p:blipFill>
        <p:spPr>
          <a:xfrm>
            <a:off x="619100" y="1020285"/>
            <a:ext cx="3681897" cy="251721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4E99C02-C73B-4535-ADFF-5CADC1A50E6F}"/>
              </a:ext>
            </a:extLst>
          </p:cNvPr>
          <p:cNvPicPr>
            <a:picLocks noChangeAspect="1"/>
          </p:cNvPicPr>
          <p:nvPr/>
        </p:nvPicPr>
        <p:blipFill>
          <a:blip r:embed="rId5"/>
          <a:stretch>
            <a:fillRect/>
          </a:stretch>
        </p:blipFill>
        <p:spPr>
          <a:xfrm>
            <a:off x="619100" y="3528243"/>
            <a:ext cx="4588993" cy="315460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192C3E1-AF36-4287-9C44-3A27550BA077}"/>
              </a:ext>
            </a:extLst>
          </p:cNvPr>
          <p:cNvPicPr>
            <a:picLocks noChangeAspect="1"/>
          </p:cNvPicPr>
          <p:nvPr/>
        </p:nvPicPr>
        <p:blipFill>
          <a:blip r:embed="rId6"/>
          <a:stretch>
            <a:fillRect/>
          </a:stretch>
        </p:blipFill>
        <p:spPr>
          <a:xfrm>
            <a:off x="7351217" y="3543453"/>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264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77434FB-320C-49B5-ADF3-9BDA1597A9AA}"/>
              </a:ext>
            </a:extLst>
          </p:cNvPr>
          <p:cNvSpPr/>
          <p:nvPr/>
        </p:nvSpPr>
        <p:spPr>
          <a:xfrm>
            <a:off x="3644810" y="4369513"/>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a:t>
            </a:r>
          </a:p>
        </p:txBody>
      </p:sp>
      <p:sp>
        <p:nvSpPr>
          <p:cNvPr id="104" name="Rectangle: Rounded Corners 103">
            <a:extLst>
              <a:ext uri="{FF2B5EF4-FFF2-40B4-BE49-F238E27FC236}">
                <a16:creationId xmlns:a16="http://schemas.microsoft.com/office/drawing/2014/main" id="{F2C29621-B0DC-4B39-A6F4-AABD3FD4E192}"/>
              </a:ext>
            </a:extLst>
          </p:cNvPr>
          <p:cNvSpPr/>
          <p:nvPr/>
        </p:nvSpPr>
        <p:spPr>
          <a:xfrm>
            <a:off x="647753" y="438408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a:t>
            </a:r>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Pipeline overview</a:t>
            </a:r>
          </a:p>
        </p:txBody>
      </p:sp>
      <p:sp>
        <p:nvSpPr>
          <p:cNvPr id="48" name="Arrow: Right 47">
            <a:extLst>
              <a:ext uri="{FF2B5EF4-FFF2-40B4-BE49-F238E27FC236}">
                <a16:creationId xmlns:a16="http://schemas.microsoft.com/office/drawing/2014/main" id="{51B712ED-FC8F-4D2E-B5F6-3183389D1FBE}"/>
              </a:ext>
            </a:extLst>
          </p:cNvPr>
          <p:cNvSpPr/>
          <p:nvPr/>
        </p:nvSpPr>
        <p:spPr>
          <a:xfrm>
            <a:off x="3160146"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7683908"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622526" y="5586690"/>
            <a:ext cx="245964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Bing Search query pipeline – receiving new queries</a:t>
            </a:r>
          </a:p>
        </p:txBody>
      </p:sp>
      <p:sp>
        <p:nvSpPr>
          <p:cNvPr id="63" name="Oval 62">
            <a:extLst>
              <a:ext uri="{FF2B5EF4-FFF2-40B4-BE49-F238E27FC236}">
                <a16:creationId xmlns:a16="http://schemas.microsoft.com/office/drawing/2014/main" id="{6CD4CFB4-146B-459C-9C80-A521D45B4AF9}"/>
              </a:ext>
            </a:extLst>
          </p:cNvPr>
          <p:cNvSpPr/>
          <p:nvPr/>
        </p:nvSpPr>
        <p:spPr>
          <a:xfrm>
            <a:off x="485402"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3714283" y="5585791"/>
            <a:ext cx="389116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Each incoming query is tagged by all the relevant topics (binary determination of relevance for each topic based on a query falling into the topic cluster definition based on its seed words and assigned clustering distance from the seed words)</a:t>
            </a:r>
          </a:p>
        </p:txBody>
      </p:sp>
      <p:sp>
        <p:nvSpPr>
          <p:cNvPr id="65" name="Oval 64">
            <a:extLst>
              <a:ext uri="{FF2B5EF4-FFF2-40B4-BE49-F238E27FC236}">
                <a16:creationId xmlns:a16="http://schemas.microsoft.com/office/drawing/2014/main" id="{79562E04-886F-4A06-B0BA-2948EAB9285D}"/>
              </a:ext>
            </a:extLst>
          </p:cNvPr>
          <p:cNvSpPr/>
          <p:nvPr/>
        </p:nvSpPr>
        <p:spPr>
          <a:xfrm>
            <a:off x="3577157"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8237556" y="5585791"/>
            <a:ext cx="375918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Users create hierarchies of topics to perform reproducible analyses; each hierarchy a collection of topics and associated trends</a:t>
            </a:r>
          </a:p>
        </p:txBody>
      </p:sp>
      <p:sp>
        <p:nvSpPr>
          <p:cNvPr id="67" name="Oval 66">
            <a:extLst>
              <a:ext uri="{FF2B5EF4-FFF2-40B4-BE49-F238E27FC236}">
                <a16:creationId xmlns:a16="http://schemas.microsoft.com/office/drawing/2014/main" id="{FA702BCD-BA7A-4F62-8382-63AA1F31BB7E}"/>
              </a:ext>
            </a:extLst>
          </p:cNvPr>
          <p:cNvSpPr/>
          <p:nvPr/>
        </p:nvSpPr>
        <p:spPr>
          <a:xfrm>
            <a:off x="8100431"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Tagging incoming search query data with relevant topics</a:t>
            </a:r>
          </a:p>
        </p:txBody>
      </p:sp>
      <p:sp>
        <p:nvSpPr>
          <p:cNvPr id="3" name="Rectangle: Rounded Corners 2">
            <a:extLst>
              <a:ext uri="{FF2B5EF4-FFF2-40B4-BE49-F238E27FC236}">
                <a16:creationId xmlns:a16="http://schemas.microsoft.com/office/drawing/2014/main" id="{908FB89B-6E7C-4EB8-BFB9-DA9C1E58CF65}"/>
              </a:ext>
            </a:extLst>
          </p:cNvPr>
          <p:cNvSpPr/>
          <p:nvPr/>
        </p:nvSpPr>
        <p:spPr>
          <a:xfrm>
            <a:off x="683312" y="1958492"/>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41" name="Rectangle: Rounded Corners 40">
            <a:extLst>
              <a:ext uri="{FF2B5EF4-FFF2-40B4-BE49-F238E27FC236}">
                <a16:creationId xmlns:a16="http://schemas.microsoft.com/office/drawing/2014/main" id="{57BCD601-2C5A-4865-8DBC-641C0D8303D6}"/>
              </a:ext>
            </a:extLst>
          </p:cNvPr>
          <p:cNvSpPr/>
          <p:nvPr/>
        </p:nvSpPr>
        <p:spPr>
          <a:xfrm>
            <a:off x="683312" y="2498939"/>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3" name="Rectangle: Rounded Corners 42">
            <a:extLst>
              <a:ext uri="{FF2B5EF4-FFF2-40B4-BE49-F238E27FC236}">
                <a16:creationId xmlns:a16="http://schemas.microsoft.com/office/drawing/2014/main" id="{F7979BD8-FF75-4ECB-B577-1AFC003BCBBE}"/>
              </a:ext>
            </a:extLst>
          </p:cNvPr>
          <p:cNvSpPr/>
          <p:nvPr/>
        </p:nvSpPr>
        <p:spPr>
          <a:xfrm>
            <a:off x="1424162" y="2188836"/>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51" name="Rectangle: Rounded Corners 50">
            <a:extLst>
              <a:ext uri="{FF2B5EF4-FFF2-40B4-BE49-F238E27FC236}">
                <a16:creationId xmlns:a16="http://schemas.microsoft.com/office/drawing/2014/main" id="{4084C90C-4A86-406D-AE63-212CBF3D6D35}"/>
              </a:ext>
            </a:extLst>
          </p:cNvPr>
          <p:cNvSpPr/>
          <p:nvPr/>
        </p:nvSpPr>
        <p:spPr>
          <a:xfrm>
            <a:off x="578984" y="3297257"/>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Medicare 2020</a:t>
            </a:r>
          </a:p>
        </p:txBody>
      </p:sp>
      <p:sp>
        <p:nvSpPr>
          <p:cNvPr id="53" name="Rectangle: Rounded Corners 52">
            <a:extLst>
              <a:ext uri="{FF2B5EF4-FFF2-40B4-BE49-F238E27FC236}">
                <a16:creationId xmlns:a16="http://schemas.microsoft.com/office/drawing/2014/main" id="{90720731-00FD-46AA-AB1A-CEC66ACC9C9C}"/>
              </a:ext>
            </a:extLst>
          </p:cNvPr>
          <p:cNvSpPr/>
          <p:nvPr/>
        </p:nvSpPr>
        <p:spPr>
          <a:xfrm>
            <a:off x="1492861" y="4212130"/>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new iPhone</a:t>
            </a:r>
          </a:p>
        </p:txBody>
      </p:sp>
      <p:sp>
        <p:nvSpPr>
          <p:cNvPr id="54" name="Rectangle: Rounded Corners 53">
            <a:extLst>
              <a:ext uri="{FF2B5EF4-FFF2-40B4-BE49-F238E27FC236}">
                <a16:creationId xmlns:a16="http://schemas.microsoft.com/office/drawing/2014/main" id="{2E3A4884-474C-4FF6-85C7-92275B139800}"/>
              </a:ext>
            </a:extLst>
          </p:cNvPr>
          <p:cNvSpPr/>
          <p:nvPr/>
        </p:nvSpPr>
        <p:spPr>
          <a:xfrm>
            <a:off x="464973" y="367275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magnetic lashes</a:t>
            </a:r>
          </a:p>
        </p:txBody>
      </p:sp>
      <p:sp>
        <p:nvSpPr>
          <p:cNvPr id="55" name="Rectangle: Rounded Corners 54">
            <a:extLst>
              <a:ext uri="{FF2B5EF4-FFF2-40B4-BE49-F238E27FC236}">
                <a16:creationId xmlns:a16="http://schemas.microsoft.com/office/drawing/2014/main" id="{530DC1A5-A531-46F2-A37F-F8241A83929A}"/>
              </a:ext>
            </a:extLst>
          </p:cNvPr>
          <p:cNvSpPr/>
          <p:nvPr/>
        </p:nvSpPr>
        <p:spPr>
          <a:xfrm>
            <a:off x="1928782" y="2560683"/>
            <a:ext cx="1029827"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cheap flights</a:t>
            </a:r>
          </a:p>
        </p:txBody>
      </p:sp>
      <p:sp>
        <p:nvSpPr>
          <p:cNvPr id="49" name="Rectangle: Rounded Corners 48">
            <a:extLst>
              <a:ext uri="{FF2B5EF4-FFF2-40B4-BE49-F238E27FC236}">
                <a16:creationId xmlns:a16="http://schemas.microsoft.com/office/drawing/2014/main" id="{61108A24-58EA-4D4C-8628-966603DDD33B}"/>
              </a:ext>
            </a:extLst>
          </p:cNvPr>
          <p:cNvSpPr/>
          <p:nvPr/>
        </p:nvSpPr>
        <p:spPr>
          <a:xfrm>
            <a:off x="1597473" y="3077900"/>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Rent-a-car</a:t>
            </a:r>
          </a:p>
        </p:txBody>
      </p:sp>
      <p:sp>
        <p:nvSpPr>
          <p:cNvPr id="50" name="Rectangle: Rounded Corners 49">
            <a:extLst>
              <a:ext uri="{FF2B5EF4-FFF2-40B4-BE49-F238E27FC236}">
                <a16:creationId xmlns:a16="http://schemas.microsoft.com/office/drawing/2014/main" id="{F25CBA86-6143-4D92-9F50-01E91410CC31}"/>
              </a:ext>
            </a:extLst>
          </p:cNvPr>
          <p:cNvSpPr/>
          <p:nvPr/>
        </p:nvSpPr>
        <p:spPr>
          <a:xfrm>
            <a:off x="2132259" y="3599250"/>
            <a:ext cx="84364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Covid-19</a:t>
            </a:r>
          </a:p>
        </p:txBody>
      </p:sp>
      <p:sp>
        <p:nvSpPr>
          <p:cNvPr id="45" name="Rectangle: Rounded Corners 44">
            <a:extLst>
              <a:ext uri="{FF2B5EF4-FFF2-40B4-BE49-F238E27FC236}">
                <a16:creationId xmlns:a16="http://schemas.microsoft.com/office/drawing/2014/main" id="{71F93CB5-F2BC-48A6-9EAC-3A0083F1476D}"/>
              </a:ext>
            </a:extLst>
          </p:cNvPr>
          <p:cNvSpPr/>
          <p:nvPr/>
        </p:nvSpPr>
        <p:spPr>
          <a:xfrm>
            <a:off x="816138" y="273825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hotels Rio</a:t>
            </a:r>
          </a:p>
        </p:txBody>
      </p:sp>
      <p:sp>
        <p:nvSpPr>
          <p:cNvPr id="52" name="Rectangle: Rounded Corners 51">
            <a:extLst>
              <a:ext uri="{FF2B5EF4-FFF2-40B4-BE49-F238E27FC236}">
                <a16:creationId xmlns:a16="http://schemas.microsoft.com/office/drawing/2014/main" id="{FE924113-BA18-468A-8EE5-6FC992633D5C}"/>
              </a:ext>
            </a:extLst>
          </p:cNvPr>
          <p:cNvSpPr/>
          <p:nvPr/>
        </p:nvSpPr>
        <p:spPr>
          <a:xfrm>
            <a:off x="797669" y="4001502"/>
            <a:ext cx="154945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is Superbowl cancelled</a:t>
            </a:r>
          </a:p>
        </p:txBody>
      </p:sp>
      <p:sp>
        <p:nvSpPr>
          <p:cNvPr id="56" name="Rectangle: Rounded Corners 55">
            <a:extLst>
              <a:ext uri="{FF2B5EF4-FFF2-40B4-BE49-F238E27FC236}">
                <a16:creationId xmlns:a16="http://schemas.microsoft.com/office/drawing/2014/main" id="{B9FF06E5-96CD-43FE-9F3A-1F7FA0D7751A}"/>
              </a:ext>
            </a:extLst>
          </p:cNvPr>
          <p:cNvSpPr/>
          <p:nvPr/>
        </p:nvSpPr>
        <p:spPr>
          <a:xfrm>
            <a:off x="1870974" y="3403145"/>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bagels</a:t>
            </a:r>
          </a:p>
        </p:txBody>
      </p:sp>
      <p:sp>
        <p:nvSpPr>
          <p:cNvPr id="57" name="Rectangle: Rounded Corners 56">
            <a:extLst>
              <a:ext uri="{FF2B5EF4-FFF2-40B4-BE49-F238E27FC236}">
                <a16:creationId xmlns:a16="http://schemas.microsoft.com/office/drawing/2014/main" id="{3426C45A-AC07-49F7-9CAF-9A92CE9A4CFC}"/>
              </a:ext>
            </a:extLst>
          </p:cNvPr>
          <p:cNvSpPr/>
          <p:nvPr/>
        </p:nvSpPr>
        <p:spPr>
          <a:xfrm>
            <a:off x="3784268" y="198434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61" name="Rectangle: Rounded Corners 60">
            <a:extLst>
              <a:ext uri="{FF2B5EF4-FFF2-40B4-BE49-F238E27FC236}">
                <a16:creationId xmlns:a16="http://schemas.microsoft.com/office/drawing/2014/main" id="{1243D9C0-3F8C-4997-9A55-CE3A5DA910D7}"/>
              </a:ext>
            </a:extLst>
          </p:cNvPr>
          <p:cNvSpPr/>
          <p:nvPr/>
        </p:nvSpPr>
        <p:spPr>
          <a:xfrm>
            <a:off x="4525118" y="2214691"/>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71" name="Rectangle: Rounded Corners 70">
            <a:extLst>
              <a:ext uri="{FF2B5EF4-FFF2-40B4-BE49-F238E27FC236}">
                <a16:creationId xmlns:a16="http://schemas.microsoft.com/office/drawing/2014/main" id="{120F514F-3764-4FF7-98A9-86786B344DBA}"/>
              </a:ext>
            </a:extLst>
          </p:cNvPr>
          <p:cNvSpPr/>
          <p:nvPr/>
        </p:nvSpPr>
        <p:spPr>
          <a:xfrm>
            <a:off x="3679940" y="3323112"/>
            <a:ext cx="1142856"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Medicare 2020</a:t>
            </a:r>
          </a:p>
        </p:txBody>
      </p:sp>
      <p:sp>
        <p:nvSpPr>
          <p:cNvPr id="72" name="Rectangle: Rounded Corners 71">
            <a:extLst>
              <a:ext uri="{FF2B5EF4-FFF2-40B4-BE49-F238E27FC236}">
                <a16:creationId xmlns:a16="http://schemas.microsoft.com/office/drawing/2014/main" id="{A552D327-C37B-458F-9715-988D26C33AB0}"/>
              </a:ext>
            </a:extLst>
          </p:cNvPr>
          <p:cNvSpPr/>
          <p:nvPr/>
        </p:nvSpPr>
        <p:spPr>
          <a:xfrm>
            <a:off x="4593817" y="4237985"/>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new iPhone</a:t>
            </a:r>
          </a:p>
        </p:txBody>
      </p:sp>
      <p:sp>
        <p:nvSpPr>
          <p:cNvPr id="73" name="Rectangle: Rounded Corners 72">
            <a:extLst>
              <a:ext uri="{FF2B5EF4-FFF2-40B4-BE49-F238E27FC236}">
                <a16:creationId xmlns:a16="http://schemas.microsoft.com/office/drawing/2014/main" id="{859BF71C-9B4D-45A2-A633-FE8A51365F4A}"/>
              </a:ext>
            </a:extLst>
          </p:cNvPr>
          <p:cNvSpPr/>
          <p:nvPr/>
        </p:nvSpPr>
        <p:spPr>
          <a:xfrm>
            <a:off x="3565929" y="3698610"/>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magnetic lashes</a:t>
            </a:r>
          </a:p>
        </p:txBody>
      </p:sp>
      <p:sp>
        <p:nvSpPr>
          <p:cNvPr id="74" name="Rectangle: Rounded Corners 73">
            <a:extLst>
              <a:ext uri="{FF2B5EF4-FFF2-40B4-BE49-F238E27FC236}">
                <a16:creationId xmlns:a16="http://schemas.microsoft.com/office/drawing/2014/main" id="{77CEC7C5-15F5-4FD1-8012-7D4633F20D62}"/>
              </a:ext>
            </a:extLst>
          </p:cNvPr>
          <p:cNvSpPr/>
          <p:nvPr/>
        </p:nvSpPr>
        <p:spPr>
          <a:xfrm>
            <a:off x="5029739" y="2586538"/>
            <a:ext cx="1029827"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cheap flights</a:t>
            </a:r>
          </a:p>
        </p:txBody>
      </p:sp>
      <p:sp>
        <p:nvSpPr>
          <p:cNvPr id="75" name="Rectangle: Rounded Corners 74">
            <a:extLst>
              <a:ext uri="{FF2B5EF4-FFF2-40B4-BE49-F238E27FC236}">
                <a16:creationId xmlns:a16="http://schemas.microsoft.com/office/drawing/2014/main" id="{59023D55-8993-4BFB-85A8-DD489A3C161A}"/>
              </a:ext>
            </a:extLst>
          </p:cNvPr>
          <p:cNvSpPr/>
          <p:nvPr/>
        </p:nvSpPr>
        <p:spPr>
          <a:xfrm>
            <a:off x="4698429" y="3103756"/>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Rent-a-car</a:t>
            </a:r>
          </a:p>
        </p:txBody>
      </p:sp>
      <p:sp>
        <p:nvSpPr>
          <p:cNvPr id="76" name="Rectangle: Rounded Corners 75">
            <a:extLst>
              <a:ext uri="{FF2B5EF4-FFF2-40B4-BE49-F238E27FC236}">
                <a16:creationId xmlns:a16="http://schemas.microsoft.com/office/drawing/2014/main" id="{30AE0CED-D8C4-4D2F-867F-20C2699D5780}"/>
              </a:ext>
            </a:extLst>
          </p:cNvPr>
          <p:cNvSpPr/>
          <p:nvPr/>
        </p:nvSpPr>
        <p:spPr>
          <a:xfrm>
            <a:off x="5233215" y="3625106"/>
            <a:ext cx="84364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Covid-19</a:t>
            </a:r>
          </a:p>
        </p:txBody>
      </p:sp>
      <p:sp>
        <p:nvSpPr>
          <p:cNvPr id="77" name="Rectangle: Rounded Corners 76">
            <a:extLst>
              <a:ext uri="{FF2B5EF4-FFF2-40B4-BE49-F238E27FC236}">
                <a16:creationId xmlns:a16="http://schemas.microsoft.com/office/drawing/2014/main" id="{EF5A0E17-8232-4F8A-AEE5-E5A3A999A7C5}"/>
              </a:ext>
            </a:extLst>
          </p:cNvPr>
          <p:cNvSpPr/>
          <p:nvPr/>
        </p:nvSpPr>
        <p:spPr>
          <a:xfrm>
            <a:off x="3917094" y="2764112"/>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hotels Rio</a:t>
            </a:r>
          </a:p>
        </p:txBody>
      </p:sp>
      <p:sp>
        <p:nvSpPr>
          <p:cNvPr id="78" name="Rectangle: Rounded Corners 77">
            <a:extLst>
              <a:ext uri="{FF2B5EF4-FFF2-40B4-BE49-F238E27FC236}">
                <a16:creationId xmlns:a16="http://schemas.microsoft.com/office/drawing/2014/main" id="{7341FB5B-CD37-43C1-A267-51F483C48D04}"/>
              </a:ext>
            </a:extLst>
          </p:cNvPr>
          <p:cNvSpPr/>
          <p:nvPr/>
        </p:nvSpPr>
        <p:spPr>
          <a:xfrm>
            <a:off x="3898626" y="4027357"/>
            <a:ext cx="154945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is Superbowl cancelled</a:t>
            </a:r>
          </a:p>
        </p:txBody>
      </p:sp>
      <p:sp>
        <p:nvSpPr>
          <p:cNvPr id="79" name="Rectangle: Rounded Corners 78">
            <a:extLst>
              <a:ext uri="{FF2B5EF4-FFF2-40B4-BE49-F238E27FC236}">
                <a16:creationId xmlns:a16="http://schemas.microsoft.com/office/drawing/2014/main" id="{573ADA52-9D9C-431A-B6D3-3767FE6D6072}"/>
              </a:ext>
            </a:extLst>
          </p:cNvPr>
          <p:cNvSpPr/>
          <p:nvPr/>
        </p:nvSpPr>
        <p:spPr>
          <a:xfrm>
            <a:off x="4971930" y="3429000"/>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bagels</a:t>
            </a:r>
          </a:p>
        </p:txBody>
      </p:sp>
      <p:sp>
        <p:nvSpPr>
          <p:cNvPr id="59" name="Rectangle: Rounded Corners 58">
            <a:extLst>
              <a:ext uri="{FF2B5EF4-FFF2-40B4-BE49-F238E27FC236}">
                <a16:creationId xmlns:a16="http://schemas.microsoft.com/office/drawing/2014/main" id="{B3163586-EAC1-463A-99DA-A5044926E918}"/>
              </a:ext>
            </a:extLst>
          </p:cNvPr>
          <p:cNvSpPr/>
          <p:nvPr/>
        </p:nvSpPr>
        <p:spPr>
          <a:xfrm>
            <a:off x="3784268" y="2524794"/>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 name="Oval 3">
            <a:extLst>
              <a:ext uri="{FF2B5EF4-FFF2-40B4-BE49-F238E27FC236}">
                <a16:creationId xmlns:a16="http://schemas.microsoft.com/office/drawing/2014/main" id="{E4536F1A-AF86-4564-A015-DE0BFEE73FAE}"/>
              </a:ext>
            </a:extLst>
          </p:cNvPr>
          <p:cNvSpPr/>
          <p:nvPr/>
        </p:nvSpPr>
        <p:spPr>
          <a:xfrm>
            <a:off x="5510616" y="178978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 name="TextBox 5">
            <a:extLst>
              <a:ext uri="{FF2B5EF4-FFF2-40B4-BE49-F238E27FC236}">
                <a16:creationId xmlns:a16="http://schemas.microsoft.com/office/drawing/2014/main" id="{0011CFBA-0C44-4B14-B3FC-9D739CB14FAD}"/>
              </a:ext>
            </a:extLst>
          </p:cNvPr>
          <p:cNvSpPr txBox="1"/>
          <p:nvPr/>
        </p:nvSpPr>
        <p:spPr>
          <a:xfrm>
            <a:off x="5637347" y="1741587"/>
            <a:ext cx="668599" cy="246157"/>
          </a:xfrm>
          <a:prstGeom prst="rect">
            <a:avLst/>
          </a:prstGeom>
          <a:noFill/>
        </p:spPr>
        <p:txBody>
          <a:bodyPr wrap="none" rtlCol="0">
            <a:spAutoFit/>
          </a:bodyPr>
          <a:lstStyle/>
          <a:p>
            <a:r>
              <a:rPr lang="en-US" sz="1000"/>
              <a:t>Gasoline</a:t>
            </a:r>
          </a:p>
        </p:txBody>
      </p:sp>
      <p:sp>
        <p:nvSpPr>
          <p:cNvPr id="84" name="Oval 83">
            <a:extLst>
              <a:ext uri="{FF2B5EF4-FFF2-40B4-BE49-F238E27FC236}">
                <a16:creationId xmlns:a16="http://schemas.microsoft.com/office/drawing/2014/main" id="{3F9A4B19-241C-4F75-918D-755713FE6AEB}"/>
              </a:ext>
            </a:extLst>
          </p:cNvPr>
          <p:cNvSpPr/>
          <p:nvPr/>
        </p:nvSpPr>
        <p:spPr>
          <a:xfrm>
            <a:off x="6552103" y="180182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5" name="TextBox 84">
            <a:extLst>
              <a:ext uri="{FF2B5EF4-FFF2-40B4-BE49-F238E27FC236}">
                <a16:creationId xmlns:a16="http://schemas.microsoft.com/office/drawing/2014/main" id="{AAE15F7A-B186-4325-A733-C4CC4163AC39}"/>
              </a:ext>
            </a:extLst>
          </p:cNvPr>
          <p:cNvSpPr txBox="1"/>
          <p:nvPr/>
        </p:nvSpPr>
        <p:spPr>
          <a:xfrm>
            <a:off x="6678835" y="1753635"/>
            <a:ext cx="735907" cy="246157"/>
          </a:xfrm>
          <a:prstGeom prst="rect">
            <a:avLst/>
          </a:prstGeom>
          <a:noFill/>
        </p:spPr>
        <p:txBody>
          <a:bodyPr wrap="none" rtlCol="0">
            <a:spAutoFit/>
          </a:bodyPr>
          <a:lstStyle/>
          <a:p>
            <a:r>
              <a:rPr lang="en-US" sz="1000"/>
              <a:t>Mercedes</a:t>
            </a:r>
          </a:p>
        </p:txBody>
      </p:sp>
      <p:sp>
        <p:nvSpPr>
          <p:cNvPr id="86" name="Oval 85">
            <a:extLst>
              <a:ext uri="{FF2B5EF4-FFF2-40B4-BE49-F238E27FC236}">
                <a16:creationId xmlns:a16="http://schemas.microsoft.com/office/drawing/2014/main" id="{71161FAA-B6B4-4C2A-BF5A-855F452B98FE}"/>
              </a:ext>
            </a:extLst>
          </p:cNvPr>
          <p:cNvSpPr/>
          <p:nvPr/>
        </p:nvSpPr>
        <p:spPr>
          <a:xfrm>
            <a:off x="5128302" y="156394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7" name="TextBox 86">
            <a:extLst>
              <a:ext uri="{FF2B5EF4-FFF2-40B4-BE49-F238E27FC236}">
                <a16:creationId xmlns:a16="http://schemas.microsoft.com/office/drawing/2014/main" id="{6D887A1A-D46A-4CCB-AC83-A5C24AF5525E}"/>
              </a:ext>
            </a:extLst>
          </p:cNvPr>
          <p:cNvSpPr txBox="1"/>
          <p:nvPr/>
        </p:nvSpPr>
        <p:spPr>
          <a:xfrm>
            <a:off x="5255034" y="1515754"/>
            <a:ext cx="445840" cy="246157"/>
          </a:xfrm>
          <a:prstGeom prst="rect">
            <a:avLst/>
          </a:prstGeom>
          <a:noFill/>
        </p:spPr>
        <p:txBody>
          <a:bodyPr wrap="none" rtlCol="0">
            <a:spAutoFit/>
          </a:bodyPr>
          <a:lstStyle/>
          <a:p>
            <a:r>
              <a:rPr lang="en-US" sz="1000"/>
              <a:t>Audi</a:t>
            </a:r>
          </a:p>
        </p:txBody>
      </p:sp>
      <p:sp>
        <p:nvSpPr>
          <p:cNvPr id="88" name="Oval 87">
            <a:extLst>
              <a:ext uri="{FF2B5EF4-FFF2-40B4-BE49-F238E27FC236}">
                <a16:creationId xmlns:a16="http://schemas.microsoft.com/office/drawing/2014/main" id="{C4995959-5451-4B69-B3C3-E5FF1BF30DE8}"/>
              </a:ext>
            </a:extLst>
          </p:cNvPr>
          <p:cNvSpPr/>
          <p:nvPr/>
        </p:nvSpPr>
        <p:spPr>
          <a:xfrm>
            <a:off x="6094979" y="3025764"/>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TextBox 88">
            <a:extLst>
              <a:ext uri="{FF2B5EF4-FFF2-40B4-BE49-F238E27FC236}">
                <a16:creationId xmlns:a16="http://schemas.microsoft.com/office/drawing/2014/main" id="{D0D41827-49F7-4E8F-B887-5C89A57A5173}"/>
              </a:ext>
            </a:extLst>
          </p:cNvPr>
          <p:cNvSpPr txBox="1"/>
          <p:nvPr/>
        </p:nvSpPr>
        <p:spPr>
          <a:xfrm>
            <a:off x="6221711" y="2977570"/>
            <a:ext cx="564431" cy="246157"/>
          </a:xfrm>
          <a:prstGeom prst="rect">
            <a:avLst/>
          </a:prstGeom>
          <a:noFill/>
        </p:spPr>
        <p:txBody>
          <a:bodyPr wrap="none" rtlCol="0">
            <a:spAutoFit/>
          </a:bodyPr>
          <a:lstStyle/>
          <a:p>
            <a:r>
              <a:rPr lang="en-US" sz="1000"/>
              <a:t>Honda</a:t>
            </a:r>
          </a:p>
        </p:txBody>
      </p:sp>
      <p:sp>
        <p:nvSpPr>
          <p:cNvPr id="90" name="Oval 89">
            <a:extLst>
              <a:ext uri="{FF2B5EF4-FFF2-40B4-BE49-F238E27FC236}">
                <a16:creationId xmlns:a16="http://schemas.microsoft.com/office/drawing/2014/main" id="{05717725-A791-4D38-A892-D65EBD99F4CC}"/>
              </a:ext>
            </a:extLst>
          </p:cNvPr>
          <p:cNvSpPr/>
          <p:nvPr/>
        </p:nvSpPr>
        <p:spPr>
          <a:xfrm>
            <a:off x="6523691" y="266949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1" name="TextBox 90">
            <a:extLst>
              <a:ext uri="{FF2B5EF4-FFF2-40B4-BE49-F238E27FC236}">
                <a16:creationId xmlns:a16="http://schemas.microsoft.com/office/drawing/2014/main" id="{27F1D35E-6F4B-4971-987A-F7BC23D04453}"/>
              </a:ext>
            </a:extLst>
          </p:cNvPr>
          <p:cNvSpPr txBox="1"/>
          <p:nvPr/>
        </p:nvSpPr>
        <p:spPr>
          <a:xfrm>
            <a:off x="6650422" y="2621297"/>
            <a:ext cx="558021" cy="246157"/>
          </a:xfrm>
          <a:prstGeom prst="rect">
            <a:avLst/>
          </a:prstGeom>
          <a:noFill/>
        </p:spPr>
        <p:txBody>
          <a:bodyPr wrap="none" rtlCol="0">
            <a:spAutoFit/>
          </a:bodyPr>
          <a:lstStyle/>
          <a:p>
            <a:r>
              <a:rPr lang="en-US" sz="1000"/>
              <a:t>Nissan</a:t>
            </a:r>
          </a:p>
        </p:txBody>
      </p:sp>
      <p:sp>
        <p:nvSpPr>
          <p:cNvPr id="92" name="Oval 91">
            <a:extLst>
              <a:ext uri="{FF2B5EF4-FFF2-40B4-BE49-F238E27FC236}">
                <a16:creationId xmlns:a16="http://schemas.microsoft.com/office/drawing/2014/main" id="{7AAF1376-3184-46BE-AC19-40F3E0F4DDA4}"/>
              </a:ext>
            </a:extLst>
          </p:cNvPr>
          <p:cNvSpPr/>
          <p:nvPr/>
        </p:nvSpPr>
        <p:spPr>
          <a:xfrm>
            <a:off x="4208971" y="1586330"/>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3" name="TextBox 92">
            <a:extLst>
              <a:ext uri="{FF2B5EF4-FFF2-40B4-BE49-F238E27FC236}">
                <a16:creationId xmlns:a16="http://schemas.microsoft.com/office/drawing/2014/main" id="{A624E2EE-9877-4647-8523-BE53468CA14C}"/>
              </a:ext>
            </a:extLst>
          </p:cNvPr>
          <p:cNvSpPr txBox="1"/>
          <p:nvPr/>
        </p:nvSpPr>
        <p:spPr>
          <a:xfrm>
            <a:off x="4335702" y="1538136"/>
            <a:ext cx="593277" cy="246157"/>
          </a:xfrm>
          <a:prstGeom prst="rect">
            <a:avLst/>
          </a:prstGeom>
          <a:noFill/>
        </p:spPr>
        <p:txBody>
          <a:bodyPr wrap="none" rtlCol="0">
            <a:spAutoFit/>
          </a:bodyPr>
          <a:lstStyle/>
          <a:p>
            <a:r>
              <a:rPr lang="en-US" sz="1000"/>
              <a:t>Wagon</a:t>
            </a:r>
          </a:p>
        </p:txBody>
      </p:sp>
      <p:sp>
        <p:nvSpPr>
          <p:cNvPr id="94" name="Oval 93">
            <a:extLst>
              <a:ext uri="{FF2B5EF4-FFF2-40B4-BE49-F238E27FC236}">
                <a16:creationId xmlns:a16="http://schemas.microsoft.com/office/drawing/2014/main" id="{3484684C-9A39-43D3-B4D9-4021E82E6610}"/>
              </a:ext>
            </a:extLst>
          </p:cNvPr>
          <p:cNvSpPr/>
          <p:nvPr/>
        </p:nvSpPr>
        <p:spPr>
          <a:xfrm>
            <a:off x="6339941" y="245721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5" name="TextBox 94">
            <a:extLst>
              <a:ext uri="{FF2B5EF4-FFF2-40B4-BE49-F238E27FC236}">
                <a16:creationId xmlns:a16="http://schemas.microsoft.com/office/drawing/2014/main" id="{2BFD1555-8FC4-44F0-9F10-7A132508CC1E}"/>
              </a:ext>
            </a:extLst>
          </p:cNvPr>
          <p:cNvSpPr txBox="1"/>
          <p:nvPr/>
        </p:nvSpPr>
        <p:spPr>
          <a:xfrm>
            <a:off x="6466672" y="2409024"/>
            <a:ext cx="703856" cy="246157"/>
          </a:xfrm>
          <a:prstGeom prst="rect">
            <a:avLst/>
          </a:prstGeom>
          <a:noFill/>
        </p:spPr>
        <p:txBody>
          <a:bodyPr wrap="none" rtlCol="0">
            <a:spAutoFit/>
          </a:bodyPr>
          <a:lstStyle/>
          <a:p>
            <a:r>
              <a:rPr lang="en-US" sz="1000"/>
              <a:t>Economy</a:t>
            </a:r>
          </a:p>
        </p:txBody>
      </p:sp>
      <p:sp>
        <p:nvSpPr>
          <p:cNvPr id="96" name="Oval 95">
            <a:extLst>
              <a:ext uri="{FF2B5EF4-FFF2-40B4-BE49-F238E27FC236}">
                <a16:creationId xmlns:a16="http://schemas.microsoft.com/office/drawing/2014/main" id="{AE0D74FF-89F4-4F1D-A773-BF23B3E18EE6}"/>
              </a:ext>
            </a:extLst>
          </p:cNvPr>
          <p:cNvSpPr/>
          <p:nvPr/>
        </p:nvSpPr>
        <p:spPr>
          <a:xfrm>
            <a:off x="6629653" y="1403212"/>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7" name="TextBox 96">
            <a:extLst>
              <a:ext uri="{FF2B5EF4-FFF2-40B4-BE49-F238E27FC236}">
                <a16:creationId xmlns:a16="http://schemas.microsoft.com/office/drawing/2014/main" id="{4BCEA597-1BC8-4F87-889E-646A618740B3}"/>
              </a:ext>
            </a:extLst>
          </p:cNvPr>
          <p:cNvSpPr txBox="1"/>
          <p:nvPr/>
        </p:nvSpPr>
        <p:spPr>
          <a:xfrm>
            <a:off x="6756385" y="1355018"/>
            <a:ext cx="556418" cy="246157"/>
          </a:xfrm>
          <a:prstGeom prst="rect">
            <a:avLst/>
          </a:prstGeom>
          <a:noFill/>
        </p:spPr>
        <p:txBody>
          <a:bodyPr wrap="none" rtlCol="0">
            <a:spAutoFit/>
          </a:bodyPr>
          <a:lstStyle/>
          <a:p>
            <a:r>
              <a:rPr lang="en-US" sz="1000"/>
              <a:t>Luxury</a:t>
            </a:r>
          </a:p>
        </p:txBody>
      </p:sp>
      <p:cxnSp>
        <p:nvCxnSpPr>
          <p:cNvPr id="10" name="Straight Connector 9">
            <a:extLst>
              <a:ext uri="{FF2B5EF4-FFF2-40B4-BE49-F238E27FC236}">
                <a16:creationId xmlns:a16="http://schemas.microsoft.com/office/drawing/2014/main" id="{5F38C805-BF13-4F7E-9D60-E33E47C22715}"/>
              </a:ext>
            </a:extLst>
          </p:cNvPr>
          <p:cNvCxnSpPr>
            <a:cxnSpLocks/>
            <a:stCxn id="86" idx="2"/>
            <a:endCxn id="57" idx="0"/>
          </p:cNvCxnSpPr>
          <p:nvPr/>
        </p:nvCxnSpPr>
        <p:spPr>
          <a:xfrm flipH="1">
            <a:off x="4453731" y="1632715"/>
            <a:ext cx="674571" cy="351633"/>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18485E4-1448-461A-B8DA-AF85E1DF3EC8}"/>
              </a:ext>
            </a:extLst>
          </p:cNvPr>
          <p:cNvCxnSpPr>
            <a:cxnSpLocks/>
            <a:stCxn id="90" idx="2"/>
            <a:endCxn id="59" idx="3"/>
          </p:cNvCxnSpPr>
          <p:nvPr/>
        </p:nvCxnSpPr>
        <p:spPr>
          <a:xfrm flipH="1" flipV="1">
            <a:off x="4927124" y="2661919"/>
            <a:ext cx="1596566" cy="7633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D05493-2386-42AA-A0ED-103038470330}"/>
              </a:ext>
            </a:extLst>
          </p:cNvPr>
          <p:cNvCxnSpPr>
            <a:cxnSpLocks/>
            <a:stCxn id="88" idx="2"/>
            <a:endCxn id="59" idx="3"/>
          </p:cNvCxnSpPr>
          <p:nvPr/>
        </p:nvCxnSpPr>
        <p:spPr>
          <a:xfrm flipH="1" flipV="1">
            <a:off x="4927124" y="2661919"/>
            <a:ext cx="1167855" cy="432611"/>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7AE2821-7B87-4866-A6D4-9CDAB013681C}"/>
              </a:ext>
            </a:extLst>
          </p:cNvPr>
          <p:cNvCxnSpPr>
            <a:cxnSpLocks/>
            <a:stCxn id="94" idx="2"/>
            <a:endCxn id="59" idx="3"/>
          </p:cNvCxnSpPr>
          <p:nvPr/>
        </p:nvCxnSpPr>
        <p:spPr>
          <a:xfrm flipH="1">
            <a:off x="4927124" y="2525984"/>
            <a:ext cx="1412816" cy="13593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89192A1-3079-4FEB-973C-CD0A18913B1A}"/>
              </a:ext>
            </a:extLst>
          </p:cNvPr>
          <p:cNvCxnSpPr>
            <a:cxnSpLocks/>
            <a:stCxn id="4" idx="3"/>
            <a:endCxn id="59" idx="0"/>
          </p:cNvCxnSpPr>
          <p:nvPr/>
        </p:nvCxnSpPr>
        <p:spPr>
          <a:xfrm flipH="1">
            <a:off x="4355696" y="1907173"/>
            <a:ext cx="1175203" cy="61762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0ED64-1F77-4BBD-B9D9-D51262E62BE2}"/>
              </a:ext>
            </a:extLst>
          </p:cNvPr>
          <p:cNvCxnSpPr>
            <a:cxnSpLocks/>
            <a:stCxn id="84" idx="3"/>
            <a:endCxn id="61" idx="3"/>
          </p:cNvCxnSpPr>
          <p:nvPr/>
        </p:nvCxnSpPr>
        <p:spPr>
          <a:xfrm flipH="1">
            <a:off x="5932741" y="1919220"/>
            <a:ext cx="639645" cy="43259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6846B7A-800F-41F4-AA53-5EB2C8F5CDC8}"/>
              </a:ext>
            </a:extLst>
          </p:cNvPr>
          <p:cNvCxnSpPr>
            <a:cxnSpLocks/>
            <a:stCxn id="92" idx="5"/>
            <a:endCxn id="57" idx="0"/>
          </p:cNvCxnSpPr>
          <p:nvPr/>
        </p:nvCxnSpPr>
        <p:spPr>
          <a:xfrm>
            <a:off x="4327195" y="1703722"/>
            <a:ext cx="126535" cy="280626"/>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7819492-7455-4ABF-88ED-68F10172192B}"/>
              </a:ext>
            </a:extLst>
          </p:cNvPr>
          <p:cNvCxnSpPr>
            <a:cxnSpLocks/>
            <a:stCxn id="96" idx="2"/>
            <a:endCxn id="57" idx="0"/>
          </p:cNvCxnSpPr>
          <p:nvPr/>
        </p:nvCxnSpPr>
        <p:spPr>
          <a:xfrm flipH="1">
            <a:off x="4453731" y="1471978"/>
            <a:ext cx="2175922" cy="51237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3F87B3E-FD9F-49EE-A3E8-A10EBAEA3709}"/>
              </a:ext>
            </a:extLst>
          </p:cNvPr>
          <p:cNvCxnSpPr>
            <a:cxnSpLocks/>
            <a:stCxn id="4" idx="2"/>
            <a:endCxn id="57" idx="0"/>
          </p:cNvCxnSpPr>
          <p:nvPr/>
        </p:nvCxnSpPr>
        <p:spPr>
          <a:xfrm flipH="1">
            <a:off x="4453730" y="1858548"/>
            <a:ext cx="1056885" cy="1258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7E50F86-AFDE-483D-A89D-915CA9F94E80}"/>
              </a:ext>
            </a:extLst>
          </p:cNvPr>
          <p:cNvCxnSpPr>
            <a:cxnSpLocks/>
            <a:stCxn id="4" idx="4"/>
            <a:endCxn id="61" idx="0"/>
          </p:cNvCxnSpPr>
          <p:nvPr/>
        </p:nvCxnSpPr>
        <p:spPr>
          <a:xfrm flipH="1">
            <a:off x="5228929" y="1927314"/>
            <a:ext cx="350941" cy="28737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D79270CB-4FFD-4638-9F67-EDE44C9FE2DC}"/>
              </a:ext>
            </a:extLst>
          </p:cNvPr>
          <p:cNvSpPr/>
          <p:nvPr/>
        </p:nvSpPr>
        <p:spPr>
          <a:xfrm>
            <a:off x="6495205" y="222734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18" name="TextBox 117">
            <a:extLst>
              <a:ext uri="{FF2B5EF4-FFF2-40B4-BE49-F238E27FC236}">
                <a16:creationId xmlns:a16="http://schemas.microsoft.com/office/drawing/2014/main" id="{63B59031-16B4-47D0-AB0C-45F5BDBBF58E}"/>
              </a:ext>
            </a:extLst>
          </p:cNvPr>
          <p:cNvSpPr txBox="1"/>
          <p:nvPr/>
        </p:nvSpPr>
        <p:spPr>
          <a:xfrm>
            <a:off x="6621937" y="2179155"/>
            <a:ext cx="421800" cy="246157"/>
          </a:xfrm>
          <a:prstGeom prst="rect">
            <a:avLst/>
          </a:prstGeom>
          <a:noFill/>
        </p:spPr>
        <p:txBody>
          <a:bodyPr wrap="none" rtlCol="0">
            <a:spAutoFit/>
          </a:bodyPr>
          <a:lstStyle/>
          <a:p>
            <a:r>
              <a:rPr lang="en-US" sz="1000"/>
              <a:t>SUV</a:t>
            </a:r>
          </a:p>
        </p:txBody>
      </p:sp>
      <p:cxnSp>
        <p:nvCxnSpPr>
          <p:cNvPr id="120" name="Straight Connector 119">
            <a:extLst>
              <a:ext uri="{FF2B5EF4-FFF2-40B4-BE49-F238E27FC236}">
                <a16:creationId xmlns:a16="http://schemas.microsoft.com/office/drawing/2014/main" id="{79A6AAA6-3998-4913-BF55-A8A88EF70934}"/>
              </a:ext>
            </a:extLst>
          </p:cNvPr>
          <p:cNvCxnSpPr>
            <a:cxnSpLocks/>
            <a:stCxn id="117" idx="2"/>
            <a:endCxn id="61" idx="3"/>
          </p:cNvCxnSpPr>
          <p:nvPr/>
        </p:nvCxnSpPr>
        <p:spPr>
          <a:xfrm flipH="1">
            <a:off x="5932741" y="2296116"/>
            <a:ext cx="562463" cy="557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0020170-363C-470F-BEB7-7E38C7083C67}"/>
              </a:ext>
            </a:extLst>
          </p:cNvPr>
          <p:cNvSpPr txBox="1"/>
          <p:nvPr/>
        </p:nvSpPr>
        <p:spPr>
          <a:xfrm>
            <a:off x="7997680" y="1728162"/>
            <a:ext cx="1477905" cy="246157"/>
          </a:xfrm>
          <a:prstGeom prst="rect">
            <a:avLst/>
          </a:prstGeom>
          <a:noFill/>
        </p:spPr>
        <p:txBody>
          <a:bodyPr wrap="none" rtlCol="0">
            <a:spAutoFit/>
          </a:bodyPr>
          <a:lstStyle/>
          <a:p>
            <a:r>
              <a:rPr lang="en-US" sz="1000" b="1"/>
              <a:t>Car Makers Hierarchy</a:t>
            </a:r>
          </a:p>
        </p:txBody>
      </p:sp>
      <p:grpSp>
        <p:nvGrpSpPr>
          <p:cNvPr id="140" name="Group 139">
            <a:extLst>
              <a:ext uri="{FF2B5EF4-FFF2-40B4-BE49-F238E27FC236}">
                <a16:creationId xmlns:a16="http://schemas.microsoft.com/office/drawing/2014/main" id="{25CBADC7-EC46-44A2-9867-DCF939EE563D}"/>
              </a:ext>
            </a:extLst>
          </p:cNvPr>
          <p:cNvGrpSpPr/>
          <p:nvPr/>
        </p:nvGrpSpPr>
        <p:grpSpPr>
          <a:xfrm>
            <a:off x="8237479" y="2651461"/>
            <a:ext cx="862639" cy="246157"/>
            <a:chOff x="9860148" y="2338784"/>
            <a:chExt cx="862864" cy="246221"/>
          </a:xfrm>
        </p:grpSpPr>
        <p:sp>
          <p:nvSpPr>
            <p:cNvPr id="130" name="Oval 129">
              <a:extLst>
                <a:ext uri="{FF2B5EF4-FFF2-40B4-BE49-F238E27FC236}">
                  <a16:creationId xmlns:a16="http://schemas.microsoft.com/office/drawing/2014/main" id="{8B3B06B9-2184-48DF-A815-37612B751A62}"/>
                </a:ext>
              </a:extLst>
            </p:cNvPr>
            <p:cNvSpPr/>
            <p:nvPr/>
          </p:nvSpPr>
          <p:spPr>
            <a:xfrm>
              <a:off x="9860148" y="2386991"/>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1" name="TextBox 130">
              <a:extLst>
                <a:ext uri="{FF2B5EF4-FFF2-40B4-BE49-F238E27FC236}">
                  <a16:creationId xmlns:a16="http://schemas.microsoft.com/office/drawing/2014/main" id="{AEA9D23C-AEF7-4964-A5A1-BAD8672C21EB}"/>
                </a:ext>
              </a:extLst>
            </p:cNvPr>
            <p:cNvSpPr txBox="1"/>
            <p:nvPr/>
          </p:nvSpPr>
          <p:spPr>
            <a:xfrm>
              <a:off x="9986913" y="2338784"/>
              <a:ext cx="736099" cy="246221"/>
            </a:xfrm>
            <a:prstGeom prst="rect">
              <a:avLst/>
            </a:prstGeom>
            <a:noFill/>
          </p:spPr>
          <p:txBody>
            <a:bodyPr wrap="none" rtlCol="0">
              <a:spAutoFit/>
            </a:bodyPr>
            <a:lstStyle/>
            <a:p>
              <a:r>
                <a:rPr lang="en-US" sz="1000"/>
                <a:t>Mercedes</a:t>
              </a:r>
            </a:p>
          </p:txBody>
        </p:sp>
      </p:grpSp>
      <p:grpSp>
        <p:nvGrpSpPr>
          <p:cNvPr id="141" name="Group 140">
            <a:extLst>
              <a:ext uri="{FF2B5EF4-FFF2-40B4-BE49-F238E27FC236}">
                <a16:creationId xmlns:a16="http://schemas.microsoft.com/office/drawing/2014/main" id="{B4FDEF0E-C309-4EBB-BF90-7BBD8BEA52E2}"/>
              </a:ext>
            </a:extLst>
          </p:cNvPr>
          <p:cNvGrpSpPr/>
          <p:nvPr/>
        </p:nvGrpSpPr>
        <p:grpSpPr>
          <a:xfrm>
            <a:off x="8237479" y="2021574"/>
            <a:ext cx="572572" cy="246157"/>
            <a:chOff x="9853035" y="2021207"/>
            <a:chExt cx="572721" cy="246221"/>
          </a:xfrm>
        </p:grpSpPr>
        <p:sp>
          <p:nvSpPr>
            <p:cNvPr id="132" name="Oval 131">
              <a:extLst>
                <a:ext uri="{FF2B5EF4-FFF2-40B4-BE49-F238E27FC236}">
                  <a16:creationId xmlns:a16="http://schemas.microsoft.com/office/drawing/2014/main" id="{476B9E6D-713B-4355-9133-A9E648870819}"/>
                </a:ext>
              </a:extLst>
            </p:cNvPr>
            <p:cNvSpPr/>
            <p:nvPr/>
          </p:nvSpPr>
          <p:spPr>
            <a:xfrm>
              <a:off x="9853035" y="206941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3" name="TextBox 132">
              <a:extLst>
                <a:ext uri="{FF2B5EF4-FFF2-40B4-BE49-F238E27FC236}">
                  <a16:creationId xmlns:a16="http://schemas.microsoft.com/office/drawing/2014/main" id="{CE41310F-9D5B-48FF-9488-B65D705284F6}"/>
                </a:ext>
              </a:extLst>
            </p:cNvPr>
            <p:cNvSpPr txBox="1"/>
            <p:nvPr/>
          </p:nvSpPr>
          <p:spPr>
            <a:xfrm>
              <a:off x="9979800" y="2021207"/>
              <a:ext cx="445956" cy="246221"/>
            </a:xfrm>
            <a:prstGeom prst="rect">
              <a:avLst/>
            </a:prstGeom>
            <a:noFill/>
          </p:spPr>
          <p:txBody>
            <a:bodyPr wrap="none" rtlCol="0">
              <a:spAutoFit/>
            </a:bodyPr>
            <a:lstStyle/>
            <a:p>
              <a:r>
                <a:rPr lang="en-US" sz="1000"/>
                <a:t>Audi</a:t>
              </a:r>
            </a:p>
          </p:txBody>
        </p:sp>
      </p:grpSp>
      <p:grpSp>
        <p:nvGrpSpPr>
          <p:cNvPr id="142" name="Group 141">
            <a:extLst>
              <a:ext uri="{FF2B5EF4-FFF2-40B4-BE49-F238E27FC236}">
                <a16:creationId xmlns:a16="http://schemas.microsoft.com/office/drawing/2014/main" id="{41D22D26-EABD-4B0D-87C2-351986BE9C37}"/>
              </a:ext>
            </a:extLst>
          </p:cNvPr>
          <p:cNvGrpSpPr/>
          <p:nvPr/>
        </p:nvGrpSpPr>
        <p:grpSpPr>
          <a:xfrm>
            <a:off x="8237479" y="3911235"/>
            <a:ext cx="691163" cy="246157"/>
            <a:chOff x="11396683" y="3830147"/>
            <a:chExt cx="691343" cy="246221"/>
          </a:xfrm>
        </p:grpSpPr>
        <p:sp>
          <p:nvSpPr>
            <p:cNvPr id="134" name="Oval 133">
              <a:extLst>
                <a:ext uri="{FF2B5EF4-FFF2-40B4-BE49-F238E27FC236}">
                  <a16:creationId xmlns:a16="http://schemas.microsoft.com/office/drawing/2014/main" id="{96BBDABA-10E3-48A0-8D87-F8CCEAC60268}"/>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5" name="TextBox 134">
              <a:extLst>
                <a:ext uri="{FF2B5EF4-FFF2-40B4-BE49-F238E27FC236}">
                  <a16:creationId xmlns:a16="http://schemas.microsoft.com/office/drawing/2014/main" id="{BC934321-4E39-4EE0-86CB-55F63E051DE9}"/>
                </a:ext>
              </a:extLst>
            </p:cNvPr>
            <p:cNvSpPr txBox="1"/>
            <p:nvPr/>
          </p:nvSpPr>
          <p:spPr>
            <a:xfrm>
              <a:off x="11523448" y="3830147"/>
              <a:ext cx="564578" cy="246221"/>
            </a:xfrm>
            <a:prstGeom prst="rect">
              <a:avLst/>
            </a:prstGeom>
            <a:noFill/>
          </p:spPr>
          <p:txBody>
            <a:bodyPr wrap="none" rtlCol="0">
              <a:spAutoFit/>
            </a:bodyPr>
            <a:lstStyle/>
            <a:p>
              <a:r>
                <a:rPr lang="en-US" sz="1000"/>
                <a:t>Honda</a:t>
              </a:r>
            </a:p>
          </p:txBody>
        </p:sp>
      </p:grpSp>
      <p:grpSp>
        <p:nvGrpSpPr>
          <p:cNvPr id="139" name="Group 138">
            <a:extLst>
              <a:ext uri="{FF2B5EF4-FFF2-40B4-BE49-F238E27FC236}">
                <a16:creationId xmlns:a16="http://schemas.microsoft.com/office/drawing/2014/main" id="{AA965E53-4686-4A20-A501-4EDE4AF052ED}"/>
              </a:ext>
            </a:extLst>
          </p:cNvPr>
          <p:cNvGrpSpPr/>
          <p:nvPr/>
        </p:nvGrpSpPr>
        <p:grpSpPr>
          <a:xfrm>
            <a:off x="8237479" y="3281348"/>
            <a:ext cx="684753" cy="246157"/>
            <a:chOff x="10543461" y="3624611"/>
            <a:chExt cx="684931" cy="246221"/>
          </a:xfrm>
        </p:grpSpPr>
        <p:sp>
          <p:nvSpPr>
            <p:cNvPr id="136" name="Oval 135">
              <a:extLst>
                <a:ext uri="{FF2B5EF4-FFF2-40B4-BE49-F238E27FC236}">
                  <a16:creationId xmlns:a16="http://schemas.microsoft.com/office/drawing/2014/main" id="{4D59FD4C-A27B-495A-ABB4-593D043BE059}"/>
                </a:ext>
              </a:extLst>
            </p:cNvPr>
            <p:cNvSpPr/>
            <p:nvPr/>
          </p:nvSpPr>
          <p:spPr>
            <a:xfrm>
              <a:off x="10543461" y="3672818"/>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7" name="TextBox 136">
              <a:extLst>
                <a:ext uri="{FF2B5EF4-FFF2-40B4-BE49-F238E27FC236}">
                  <a16:creationId xmlns:a16="http://schemas.microsoft.com/office/drawing/2014/main" id="{65104D38-A9D0-46B2-AF15-7B09D296E535}"/>
                </a:ext>
              </a:extLst>
            </p:cNvPr>
            <p:cNvSpPr txBox="1"/>
            <p:nvPr/>
          </p:nvSpPr>
          <p:spPr>
            <a:xfrm>
              <a:off x="10670226" y="3624611"/>
              <a:ext cx="558166" cy="246221"/>
            </a:xfrm>
            <a:prstGeom prst="rect">
              <a:avLst/>
            </a:prstGeom>
            <a:noFill/>
          </p:spPr>
          <p:txBody>
            <a:bodyPr wrap="none" rtlCol="0">
              <a:spAutoFit/>
            </a:bodyPr>
            <a:lstStyle/>
            <a:p>
              <a:r>
                <a:rPr lang="en-US" sz="1000"/>
                <a:t>Nissan</a:t>
              </a:r>
            </a:p>
          </p:txBody>
        </p:sp>
      </p:grpSp>
      <p:sp>
        <p:nvSpPr>
          <p:cNvPr id="143" name="Rectangle: Rounded Corners 142">
            <a:extLst>
              <a:ext uri="{FF2B5EF4-FFF2-40B4-BE49-F238E27FC236}">
                <a16:creationId xmlns:a16="http://schemas.microsoft.com/office/drawing/2014/main" id="{544FCFD9-1DBA-42D0-8AEE-689BFC64DC37}"/>
              </a:ext>
            </a:extLst>
          </p:cNvPr>
          <p:cNvSpPr/>
          <p:nvPr/>
        </p:nvSpPr>
        <p:spPr>
          <a:xfrm>
            <a:off x="8462857" y="2322471"/>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144" name="Rectangle: Rounded Corners 143">
            <a:extLst>
              <a:ext uri="{FF2B5EF4-FFF2-40B4-BE49-F238E27FC236}">
                <a16:creationId xmlns:a16="http://schemas.microsoft.com/office/drawing/2014/main" id="{D1322E15-D674-4C17-B747-5DD1B674342E}"/>
              </a:ext>
            </a:extLst>
          </p:cNvPr>
          <p:cNvSpPr/>
          <p:nvPr/>
        </p:nvSpPr>
        <p:spPr>
          <a:xfrm>
            <a:off x="8462856" y="2952358"/>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145" name="Rectangle: Rounded Corners 144">
            <a:extLst>
              <a:ext uri="{FF2B5EF4-FFF2-40B4-BE49-F238E27FC236}">
                <a16:creationId xmlns:a16="http://schemas.microsoft.com/office/drawing/2014/main" id="{E2A04C68-55E9-45AC-82DB-E80517F01A49}"/>
              </a:ext>
            </a:extLst>
          </p:cNvPr>
          <p:cNvSpPr/>
          <p:nvPr/>
        </p:nvSpPr>
        <p:spPr>
          <a:xfrm>
            <a:off x="8462856" y="3582245"/>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146" name="Rectangle: Rounded Corners 145">
            <a:extLst>
              <a:ext uri="{FF2B5EF4-FFF2-40B4-BE49-F238E27FC236}">
                <a16:creationId xmlns:a16="http://schemas.microsoft.com/office/drawing/2014/main" id="{64EF03CB-B25D-478B-9BF5-D95A48834212}"/>
              </a:ext>
            </a:extLst>
          </p:cNvPr>
          <p:cNvSpPr/>
          <p:nvPr/>
        </p:nvSpPr>
        <p:spPr>
          <a:xfrm>
            <a:off x="8462856" y="4212130"/>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grpSp>
        <p:nvGrpSpPr>
          <p:cNvPr id="147" name="Group 146">
            <a:extLst>
              <a:ext uri="{FF2B5EF4-FFF2-40B4-BE49-F238E27FC236}">
                <a16:creationId xmlns:a16="http://schemas.microsoft.com/office/drawing/2014/main" id="{EC045E28-A151-4B6C-8BC7-49B86362FE6C}"/>
              </a:ext>
            </a:extLst>
          </p:cNvPr>
          <p:cNvGrpSpPr/>
          <p:nvPr/>
        </p:nvGrpSpPr>
        <p:grpSpPr>
          <a:xfrm>
            <a:off x="8241549" y="4626914"/>
            <a:ext cx="886678" cy="246157"/>
            <a:chOff x="11396683" y="3830147"/>
            <a:chExt cx="886909" cy="246221"/>
          </a:xfrm>
        </p:grpSpPr>
        <p:sp>
          <p:nvSpPr>
            <p:cNvPr id="148" name="Oval 147">
              <a:extLst>
                <a:ext uri="{FF2B5EF4-FFF2-40B4-BE49-F238E27FC236}">
                  <a16:creationId xmlns:a16="http://schemas.microsoft.com/office/drawing/2014/main" id="{A2F2B2B2-064A-43A9-B82C-62EBD1BD7244}"/>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49" name="TextBox 148">
              <a:extLst>
                <a:ext uri="{FF2B5EF4-FFF2-40B4-BE49-F238E27FC236}">
                  <a16:creationId xmlns:a16="http://schemas.microsoft.com/office/drawing/2014/main" id="{3ACFBCAD-874D-4536-A20A-F58655E7C626}"/>
                </a:ext>
              </a:extLst>
            </p:cNvPr>
            <p:cNvSpPr txBox="1"/>
            <p:nvPr/>
          </p:nvSpPr>
          <p:spPr>
            <a:xfrm>
              <a:off x="11523448" y="3830147"/>
              <a:ext cx="760144" cy="246221"/>
            </a:xfrm>
            <a:prstGeom prst="rect">
              <a:avLst/>
            </a:prstGeom>
            <a:noFill/>
          </p:spPr>
          <p:txBody>
            <a:bodyPr wrap="none" rtlCol="0">
              <a:spAutoFit/>
            </a:bodyPr>
            <a:lstStyle/>
            <a:p>
              <a:r>
                <a:rPr lang="en-US" sz="1000"/>
                <a:t>Moskvitch</a:t>
              </a:r>
            </a:p>
          </p:txBody>
        </p:sp>
      </p:grpSp>
      <p:graphicFrame>
        <p:nvGraphicFramePr>
          <p:cNvPr id="150" name="Chart 149">
            <a:extLst>
              <a:ext uri="{FF2B5EF4-FFF2-40B4-BE49-F238E27FC236}">
                <a16:creationId xmlns:a16="http://schemas.microsoft.com/office/drawing/2014/main" id="{56F5D270-CF18-4C68-9E13-BDCA053F381E}"/>
              </a:ext>
            </a:extLst>
          </p:cNvPr>
          <p:cNvGraphicFramePr>
            <a:graphicFrameLocks/>
          </p:cNvGraphicFramePr>
          <p:nvPr/>
        </p:nvGraphicFramePr>
        <p:xfrm>
          <a:off x="9732822" y="2504810"/>
          <a:ext cx="2263921" cy="1712565"/>
        </p:xfrm>
        <a:graphic>
          <a:graphicData uri="http://schemas.openxmlformats.org/drawingml/2006/chart">
            <c:chart xmlns:c="http://schemas.openxmlformats.org/drawingml/2006/chart" xmlns:r="http://schemas.openxmlformats.org/officeDocument/2006/relationships" r:id="rId2"/>
          </a:graphicData>
        </a:graphic>
      </p:graphicFrame>
      <p:cxnSp>
        <p:nvCxnSpPr>
          <p:cNvPr id="151" name="Straight Connector 150">
            <a:extLst>
              <a:ext uri="{FF2B5EF4-FFF2-40B4-BE49-F238E27FC236}">
                <a16:creationId xmlns:a16="http://schemas.microsoft.com/office/drawing/2014/main" id="{0FCB55B4-3D0F-4BB6-BF03-577E4661D0D7}"/>
              </a:ext>
            </a:extLst>
          </p:cNvPr>
          <p:cNvCxnSpPr>
            <a:cxnSpLocks/>
            <a:stCxn id="96" idx="3"/>
            <a:endCxn id="61" idx="3"/>
          </p:cNvCxnSpPr>
          <p:nvPr/>
        </p:nvCxnSpPr>
        <p:spPr>
          <a:xfrm flipH="1">
            <a:off x="5932741" y="1520604"/>
            <a:ext cx="717195" cy="83121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B604A88-8AF7-4CF2-9C39-D94C41F6FEAF}"/>
              </a:ext>
            </a:extLst>
          </p:cNvPr>
          <p:cNvCxnSpPr>
            <a:cxnSpLocks/>
            <a:stCxn id="117" idx="2"/>
            <a:endCxn id="59" idx="3"/>
          </p:cNvCxnSpPr>
          <p:nvPr/>
        </p:nvCxnSpPr>
        <p:spPr>
          <a:xfrm flipH="1">
            <a:off x="4927124" y="2296115"/>
            <a:ext cx="1568081" cy="365804"/>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87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FE93DF27-EE0A-42CE-8D07-AFDCC49D30F8}"/>
              </a:ext>
            </a:extLst>
          </p:cNvPr>
          <p:cNvSpPr/>
          <p:nvPr/>
        </p:nvSpPr>
        <p:spPr>
          <a:xfrm>
            <a:off x="9685253" y="1824852"/>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8" name="Rectangle: Rounded Corners 27">
            <a:extLst>
              <a:ext uri="{FF2B5EF4-FFF2-40B4-BE49-F238E27FC236}">
                <a16:creationId xmlns:a16="http://schemas.microsoft.com/office/drawing/2014/main" id="{96957903-8EDB-49CB-9180-4FE0DA5B066A}"/>
              </a:ext>
            </a:extLst>
          </p:cNvPr>
          <p:cNvSpPr/>
          <p:nvPr/>
        </p:nvSpPr>
        <p:spPr>
          <a:xfrm>
            <a:off x="7003794" y="2240136"/>
            <a:ext cx="1622758" cy="8883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Emerging Trends Detection Pipeline</a:t>
            </a:r>
          </a:p>
        </p:txBody>
      </p:sp>
      <p:sp>
        <p:nvSpPr>
          <p:cNvPr id="47" name="Arrow: Right 46">
            <a:extLst>
              <a:ext uri="{FF2B5EF4-FFF2-40B4-BE49-F238E27FC236}">
                <a16:creationId xmlns:a16="http://schemas.microsoft.com/office/drawing/2014/main" id="{AD13EC78-0ECA-4006-A1E9-33F79826ED38}"/>
              </a:ext>
            </a:extLst>
          </p:cNvPr>
          <p:cNvSpPr/>
          <p:nvPr/>
        </p:nvSpPr>
        <p:spPr>
          <a:xfrm>
            <a:off x="6387728" y="2097726"/>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216144"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1019583" y="5586690"/>
            <a:ext cx="3013785"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Emerging Trends Detection Model gets applied to a sampling of top queries on a schedule</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Model identifies conceptual clusters of potential interest</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Application identifies clusters that already exist as topics and net new clusters and their L1 affiliation</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3" y="5585791"/>
            <a:ext cx="253866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The user receives and reviews new cluster suggestions (declining, merging into existing topics, creating new topics)</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Identifying new emerging concepts, suggesting them for review / inclusion; monitoring existing topics’ health</a:t>
            </a:r>
          </a:p>
        </p:txBody>
      </p:sp>
      <p:pic>
        <p:nvPicPr>
          <p:cNvPr id="4" name="Picture 3" descr="A picture containing text, sign, dark&#10;&#10;Description automatically generated">
            <a:extLst>
              <a:ext uri="{FF2B5EF4-FFF2-40B4-BE49-F238E27FC236}">
                <a16:creationId xmlns:a16="http://schemas.microsoft.com/office/drawing/2014/main" id="{8F3285E3-266D-46BB-A511-7616ED51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21" y="1673266"/>
            <a:ext cx="887360" cy="887360"/>
          </a:xfrm>
          <a:prstGeom prst="rect">
            <a:avLst/>
          </a:prstGeom>
        </p:spPr>
      </p:pic>
      <p:grpSp>
        <p:nvGrpSpPr>
          <p:cNvPr id="41" name="Group 40">
            <a:extLst>
              <a:ext uri="{FF2B5EF4-FFF2-40B4-BE49-F238E27FC236}">
                <a16:creationId xmlns:a16="http://schemas.microsoft.com/office/drawing/2014/main" id="{05B41AAE-6380-4A76-90F6-97F3F619AC44}"/>
              </a:ext>
            </a:extLst>
          </p:cNvPr>
          <p:cNvGrpSpPr/>
          <p:nvPr/>
        </p:nvGrpSpPr>
        <p:grpSpPr>
          <a:xfrm>
            <a:off x="3097425" y="2576947"/>
            <a:ext cx="935942" cy="1176286"/>
            <a:chOff x="4503944" y="2090495"/>
            <a:chExt cx="936186" cy="1176592"/>
          </a:xfrm>
        </p:grpSpPr>
        <p:sp>
          <p:nvSpPr>
            <p:cNvPr id="43" name="Intelligence" title="Icon of circles connected by crossing lines">
              <a:extLst>
                <a:ext uri="{FF2B5EF4-FFF2-40B4-BE49-F238E27FC236}">
                  <a16:creationId xmlns:a16="http://schemas.microsoft.com/office/drawing/2014/main" id="{37CD3EC3-2C74-4202-A6DE-3D9758D3DC22}"/>
                </a:ext>
              </a:extLst>
            </p:cNvPr>
            <p:cNvSpPr>
              <a:spLocks noChangeAspect="1" noEditPoints="1"/>
            </p:cNvSpPr>
            <p:nvPr/>
          </p:nvSpPr>
          <p:spPr bwMode="auto">
            <a:xfrm>
              <a:off x="4503944" y="2090495"/>
              <a:ext cx="936186" cy="89959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0D4AA7BC-B55B-44A9-BEA1-3069D326606E}"/>
                </a:ext>
              </a:extLst>
            </p:cNvPr>
            <p:cNvSpPr txBox="1"/>
            <p:nvPr/>
          </p:nvSpPr>
          <p:spPr>
            <a:xfrm>
              <a:off x="4661695" y="2990088"/>
              <a:ext cx="620683" cy="276999"/>
            </a:xfrm>
            <a:prstGeom prst="rect">
              <a:avLst/>
            </a:prstGeom>
            <a:noFill/>
          </p:spPr>
          <p:txBody>
            <a:bodyPr wrap="none" rtlCol="0">
              <a:spAutoFit/>
            </a:bodyPr>
            <a:lstStyle/>
            <a:p>
              <a:r>
                <a:rPr lang="en-US" sz="1200"/>
                <a:t>Model</a:t>
              </a:r>
            </a:p>
          </p:txBody>
        </p:sp>
      </p:grpSp>
      <p:sp>
        <p:nvSpPr>
          <p:cNvPr id="6" name="Rectangle 5">
            <a:extLst>
              <a:ext uri="{FF2B5EF4-FFF2-40B4-BE49-F238E27FC236}">
                <a16:creationId xmlns:a16="http://schemas.microsoft.com/office/drawing/2014/main" id="{64BD51EC-5C19-4B96-AA25-2B3E22D66A56}"/>
              </a:ext>
            </a:extLst>
          </p:cNvPr>
          <p:cNvSpPr/>
          <p:nvPr/>
        </p:nvSpPr>
        <p:spPr>
          <a:xfrm>
            <a:off x="1225901" y="2560625"/>
            <a:ext cx="1104601" cy="2322081"/>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Queries by date</a:t>
            </a:r>
          </a:p>
        </p:txBody>
      </p:sp>
      <p:sp>
        <p:nvSpPr>
          <p:cNvPr id="49" name="Rectangle 48">
            <a:extLst>
              <a:ext uri="{FF2B5EF4-FFF2-40B4-BE49-F238E27FC236}">
                <a16:creationId xmlns:a16="http://schemas.microsoft.com/office/drawing/2014/main" id="{8A868AAC-81EA-4481-8E91-19827DFAD57B}"/>
              </a:ext>
            </a:extLst>
          </p:cNvPr>
          <p:cNvSpPr/>
          <p:nvPr/>
        </p:nvSpPr>
        <p:spPr>
          <a:xfrm>
            <a:off x="1225901" y="2560626"/>
            <a:ext cx="1104601" cy="703984"/>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Top N queries</a:t>
            </a:r>
          </a:p>
        </p:txBody>
      </p:sp>
      <p:sp>
        <p:nvSpPr>
          <p:cNvPr id="50" name="Cross 49">
            <a:extLst>
              <a:ext uri="{FF2B5EF4-FFF2-40B4-BE49-F238E27FC236}">
                <a16:creationId xmlns:a16="http://schemas.microsoft.com/office/drawing/2014/main" id="{FE931F7D-C8F2-4027-A0DB-BEE7634E0D6B}"/>
              </a:ext>
            </a:extLst>
          </p:cNvPr>
          <p:cNvSpPr/>
          <p:nvPr/>
        </p:nvSpPr>
        <p:spPr>
          <a:xfrm>
            <a:off x="2543808" y="2727999"/>
            <a:ext cx="402231" cy="369236"/>
          </a:xfrm>
          <a:prstGeom prst="plus">
            <a:avLst>
              <a:gd name="adj" fmla="val 40314"/>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1" name="Group 20">
            <a:extLst>
              <a:ext uri="{FF2B5EF4-FFF2-40B4-BE49-F238E27FC236}">
                <a16:creationId xmlns:a16="http://schemas.microsoft.com/office/drawing/2014/main" id="{0DF4C8E6-E1C4-44D7-B9A3-C1FE4C2C0BD2}"/>
              </a:ext>
            </a:extLst>
          </p:cNvPr>
          <p:cNvGrpSpPr/>
          <p:nvPr/>
        </p:nvGrpSpPr>
        <p:grpSpPr>
          <a:xfrm>
            <a:off x="4694801" y="2311442"/>
            <a:ext cx="902757" cy="902757"/>
            <a:chOff x="4696025" y="2009490"/>
            <a:chExt cx="902992" cy="902992"/>
          </a:xfrm>
        </p:grpSpPr>
        <p:pic>
          <p:nvPicPr>
            <p:cNvPr id="14" name="Picture 13" descr="A picture containing dark&#10;&#10;Description automatically generated">
              <a:extLst>
                <a:ext uri="{FF2B5EF4-FFF2-40B4-BE49-F238E27FC236}">
                  <a16:creationId xmlns:a16="http://schemas.microsoft.com/office/drawing/2014/main" id="{A63EEBE5-53F2-4A34-9BF0-E60903BF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6" name="TextBox 15">
              <a:extLst>
                <a:ext uri="{FF2B5EF4-FFF2-40B4-BE49-F238E27FC236}">
                  <a16:creationId xmlns:a16="http://schemas.microsoft.com/office/drawing/2014/main" id="{B264F17E-652A-4959-9A54-CF05CC1C1DF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26" name="Group 25">
            <a:extLst>
              <a:ext uri="{FF2B5EF4-FFF2-40B4-BE49-F238E27FC236}">
                <a16:creationId xmlns:a16="http://schemas.microsoft.com/office/drawing/2014/main" id="{6FA11514-B2CE-45D2-99D0-DF3C58194056}"/>
              </a:ext>
            </a:extLst>
          </p:cNvPr>
          <p:cNvGrpSpPr/>
          <p:nvPr/>
        </p:nvGrpSpPr>
        <p:grpSpPr>
          <a:xfrm>
            <a:off x="4934149" y="2989170"/>
            <a:ext cx="902757" cy="902757"/>
            <a:chOff x="5199387" y="2687395"/>
            <a:chExt cx="902992" cy="902992"/>
          </a:xfrm>
        </p:grpSpPr>
        <p:pic>
          <p:nvPicPr>
            <p:cNvPr id="54" name="Picture 53" descr="A picture containing dark&#10;&#10;Description automatically generated">
              <a:extLst>
                <a:ext uri="{FF2B5EF4-FFF2-40B4-BE49-F238E27FC236}">
                  <a16:creationId xmlns:a16="http://schemas.microsoft.com/office/drawing/2014/main" id="{3F0A651F-9867-4818-8A60-0B09484A6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55" name="TextBox 54">
              <a:extLst>
                <a:ext uri="{FF2B5EF4-FFF2-40B4-BE49-F238E27FC236}">
                  <a16:creationId xmlns:a16="http://schemas.microsoft.com/office/drawing/2014/main" id="{0E9D314F-364A-4082-B204-1FF2007A04DB}"/>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20" name="Group 19">
            <a:extLst>
              <a:ext uri="{FF2B5EF4-FFF2-40B4-BE49-F238E27FC236}">
                <a16:creationId xmlns:a16="http://schemas.microsoft.com/office/drawing/2014/main" id="{AA3CDD11-338F-4442-8911-CC7316987E61}"/>
              </a:ext>
            </a:extLst>
          </p:cNvPr>
          <p:cNvGrpSpPr/>
          <p:nvPr/>
        </p:nvGrpSpPr>
        <p:grpSpPr>
          <a:xfrm>
            <a:off x="4746749" y="3697123"/>
            <a:ext cx="902757" cy="902757"/>
            <a:chOff x="4747986" y="3395532"/>
            <a:chExt cx="902992" cy="902992"/>
          </a:xfrm>
        </p:grpSpPr>
        <p:pic>
          <p:nvPicPr>
            <p:cNvPr id="56" name="Picture 55" descr="A picture containing dark&#10;&#10;Description automatically generated">
              <a:extLst>
                <a:ext uri="{FF2B5EF4-FFF2-40B4-BE49-F238E27FC236}">
                  <a16:creationId xmlns:a16="http://schemas.microsoft.com/office/drawing/2014/main" id="{F278F0C6-4024-4A85-AF11-1143240A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57" name="TextBox 56">
              <a:extLst>
                <a:ext uri="{FF2B5EF4-FFF2-40B4-BE49-F238E27FC236}">
                  <a16:creationId xmlns:a16="http://schemas.microsoft.com/office/drawing/2014/main" id="{747E5003-2424-4D81-B9FF-4F43D085A728}"/>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24" name="Group 23">
            <a:extLst>
              <a:ext uri="{FF2B5EF4-FFF2-40B4-BE49-F238E27FC236}">
                <a16:creationId xmlns:a16="http://schemas.microsoft.com/office/drawing/2014/main" id="{33852D54-5F54-4645-97AD-C56997AE6477}"/>
              </a:ext>
            </a:extLst>
          </p:cNvPr>
          <p:cNvGrpSpPr/>
          <p:nvPr/>
        </p:nvGrpSpPr>
        <p:grpSpPr>
          <a:xfrm>
            <a:off x="5484971" y="3427292"/>
            <a:ext cx="902757" cy="902757"/>
            <a:chOff x="5486400" y="3436719"/>
            <a:chExt cx="902992" cy="902992"/>
          </a:xfrm>
        </p:grpSpPr>
        <p:pic>
          <p:nvPicPr>
            <p:cNvPr id="59" name="Picture 58" descr="A picture containing dark&#10;&#10;Description automatically generated">
              <a:extLst>
                <a:ext uri="{FF2B5EF4-FFF2-40B4-BE49-F238E27FC236}">
                  <a16:creationId xmlns:a16="http://schemas.microsoft.com/office/drawing/2014/main" id="{42862F29-FC31-45E4-B440-81CB4410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61" name="TextBox 60">
              <a:extLst>
                <a:ext uri="{FF2B5EF4-FFF2-40B4-BE49-F238E27FC236}">
                  <a16:creationId xmlns:a16="http://schemas.microsoft.com/office/drawing/2014/main" id="{DEE07F00-907E-458A-8409-44567E126B45}"/>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22" name="Group 21">
            <a:extLst>
              <a:ext uri="{FF2B5EF4-FFF2-40B4-BE49-F238E27FC236}">
                <a16:creationId xmlns:a16="http://schemas.microsoft.com/office/drawing/2014/main" id="{2C3D1755-C056-497A-AF6A-09AA6F45FE5D}"/>
              </a:ext>
            </a:extLst>
          </p:cNvPr>
          <p:cNvGrpSpPr/>
          <p:nvPr/>
        </p:nvGrpSpPr>
        <p:grpSpPr>
          <a:xfrm>
            <a:off x="5416362" y="2368731"/>
            <a:ext cx="902757" cy="902757"/>
            <a:chOff x="5417773" y="2066794"/>
            <a:chExt cx="902992" cy="902992"/>
          </a:xfrm>
        </p:grpSpPr>
        <p:pic>
          <p:nvPicPr>
            <p:cNvPr id="71" name="Picture 70" descr="A picture containing dark&#10;&#10;Description automatically generated">
              <a:extLst>
                <a:ext uri="{FF2B5EF4-FFF2-40B4-BE49-F238E27FC236}">
                  <a16:creationId xmlns:a16="http://schemas.microsoft.com/office/drawing/2014/main" id="{E5E85B46-DC40-467C-9EFE-90AFEA2A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72" name="TextBox 71">
              <a:extLst>
                <a:ext uri="{FF2B5EF4-FFF2-40B4-BE49-F238E27FC236}">
                  <a16:creationId xmlns:a16="http://schemas.microsoft.com/office/drawing/2014/main" id="{F88F08B4-89E8-4523-B29F-CD91421F2C6E}"/>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grpSp>
        <p:nvGrpSpPr>
          <p:cNvPr id="73" name="Group 72">
            <a:extLst>
              <a:ext uri="{FF2B5EF4-FFF2-40B4-BE49-F238E27FC236}">
                <a16:creationId xmlns:a16="http://schemas.microsoft.com/office/drawing/2014/main" id="{1810E4DA-3FE6-488C-8456-0AF5AEB49147}"/>
              </a:ext>
            </a:extLst>
          </p:cNvPr>
          <p:cNvGrpSpPr/>
          <p:nvPr/>
        </p:nvGrpSpPr>
        <p:grpSpPr>
          <a:xfrm>
            <a:off x="6947527" y="2240137"/>
            <a:ext cx="902757" cy="902757"/>
            <a:chOff x="4696025" y="2009490"/>
            <a:chExt cx="902992" cy="902992"/>
          </a:xfrm>
        </p:grpSpPr>
        <p:pic>
          <p:nvPicPr>
            <p:cNvPr id="74" name="Picture 73" descr="A picture containing dark&#10;&#10;Description automatically generated">
              <a:extLst>
                <a:ext uri="{FF2B5EF4-FFF2-40B4-BE49-F238E27FC236}">
                  <a16:creationId xmlns:a16="http://schemas.microsoft.com/office/drawing/2014/main" id="{79FF7E8F-AA7B-4DB4-803E-24B2E895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75" name="TextBox 74">
              <a:extLst>
                <a:ext uri="{FF2B5EF4-FFF2-40B4-BE49-F238E27FC236}">
                  <a16:creationId xmlns:a16="http://schemas.microsoft.com/office/drawing/2014/main" id="{D83352CA-B40D-4EC6-90E9-4471085D2A4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76" name="Group 75">
            <a:extLst>
              <a:ext uri="{FF2B5EF4-FFF2-40B4-BE49-F238E27FC236}">
                <a16:creationId xmlns:a16="http://schemas.microsoft.com/office/drawing/2014/main" id="{DE23B8DC-4743-46C2-9D02-4A7ED2782082}"/>
              </a:ext>
            </a:extLst>
          </p:cNvPr>
          <p:cNvGrpSpPr/>
          <p:nvPr/>
        </p:nvGrpSpPr>
        <p:grpSpPr>
          <a:xfrm>
            <a:off x="7737696" y="2240137"/>
            <a:ext cx="902757" cy="902757"/>
            <a:chOff x="5486400" y="3436719"/>
            <a:chExt cx="902992" cy="902992"/>
          </a:xfrm>
        </p:grpSpPr>
        <p:pic>
          <p:nvPicPr>
            <p:cNvPr id="77" name="Picture 76" descr="A picture containing dark&#10;&#10;Description automatically generated">
              <a:extLst>
                <a:ext uri="{FF2B5EF4-FFF2-40B4-BE49-F238E27FC236}">
                  <a16:creationId xmlns:a16="http://schemas.microsoft.com/office/drawing/2014/main" id="{FF5A0E24-7760-4B35-A635-8C5D2E6D6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78" name="TextBox 77">
              <a:extLst>
                <a:ext uri="{FF2B5EF4-FFF2-40B4-BE49-F238E27FC236}">
                  <a16:creationId xmlns:a16="http://schemas.microsoft.com/office/drawing/2014/main" id="{8301705D-53F1-4676-B890-7FE9D9A6AF24}"/>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79" name="Group 78">
            <a:extLst>
              <a:ext uri="{FF2B5EF4-FFF2-40B4-BE49-F238E27FC236}">
                <a16:creationId xmlns:a16="http://schemas.microsoft.com/office/drawing/2014/main" id="{502B033C-4A20-4D6C-9479-DB69DACDCE22}"/>
              </a:ext>
            </a:extLst>
          </p:cNvPr>
          <p:cNvGrpSpPr/>
          <p:nvPr/>
        </p:nvGrpSpPr>
        <p:grpSpPr>
          <a:xfrm>
            <a:off x="7003793" y="3498751"/>
            <a:ext cx="902757" cy="902757"/>
            <a:chOff x="5199387" y="2687395"/>
            <a:chExt cx="902992" cy="902992"/>
          </a:xfrm>
        </p:grpSpPr>
        <p:pic>
          <p:nvPicPr>
            <p:cNvPr id="80" name="Picture 79" descr="A picture containing dark&#10;&#10;Description automatically generated">
              <a:extLst>
                <a:ext uri="{FF2B5EF4-FFF2-40B4-BE49-F238E27FC236}">
                  <a16:creationId xmlns:a16="http://schemas.microsoft.com/office/drawing/2014/main" id="{F63E8DA0-BA5C-4237-BAF7-E37718660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81" name="TextBox 80">
              <a:extLst>
                <a:ext uri="{FF2B5EF4-FFF2-40B4-BE49-F238E27FC236}">
                  <a16:creationId xmlns:a16="http://schemas.microsoft.com/office/drawing/2014/main" id="{7D972D1E-5C6C-41FF-AD6E-435FC1C6C13F}"/>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82" name="Group 81">
            <a:extLst>
              <a:ext uri="{FF2B5EF4-FFF2-40B4-BE49-F238E27FC236}">
                <a16:creationId xmlns:a16="http://schemas.microsoft.com/office/drawing/2014/main" id="{043DEAF7-B171-4701-B95B-4B9CD1DA77D6}"/>
              </a:ext>
            </a:extLst>
          </p:cNvPr>
          <p:cNvGrpSpPr/>
          <p:nvPr/>
        </p:nvGrpSpPr>
        <p:grpSpPr>
          <a:xfrm>
            <a:off x="7580316" y="4012531"/>
            <a:ext cx="902757" cy="902757"/>
            <a:chOff x="4747986" y="3395532"/>
            <a:chExt cx="902992" cy="902992"/>
          </a:xfrm>
        </p:grpSpPr>
        <p:pic>
          <p:nvPicPr>
            <p:cNvPr id="83" name="Picture 82" descr="A picture containing dark&#10;&#10;Description automatically generated">
              <a:extLst>
                <a:ext uri="{FF2B5EF4-FFF2-40B4-BE49-F238E27FC236}">
                  <a16:creationId xmlns:a16="http://schemas.microsoft.com/office/drawing/2014/main" id="{B1C1E835-6CE7-4CAD-88B9-130AE93A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84" name="TextBox 83">
              <a:extLst>
                <a:ext uri="{FF2B5EF4-FFF2-40B4-BE49-F238E27FC236}">
                  <a16:creationId xmlns:a16="http://schemas.microsoft.com/office/drawing/2014/main" id="{6F73F299-2F56-4723-8376-C5B93AD82DE9}"/>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85" name="Group 84">
            <a:extLst>
              <a:ext uri="{FF2B5EF4-FFF2-40B4-BE49-F238E27FC236}">
                <a16:creationId xmlns:a16="http://schemas.microsoft.com/office/drawing/2014/main" id="{C32BA475-460C-44E9-9217-E9BC8A9E0E83}"/>
              </a:ext>
            </a:extLst>
          </p:cNvPr>
          <p:cNvGrpSpPr/>
          <p:nvPr/>
        </p:nvGrpSpPr>
        <p:grpSpPr>
          <a:xfrm>
            <a:off x="7723794" y="3375801"/>
            <a:ext cx="902757" cy="902757"/>
            <a:chOff x="5417773" y="2066794"/>
            <a:chExt cx="902992" cy="902992"/>
          </a:xfrm>
        </p:grpSpPr>
        <p:pic>
          <p:nvPicPr>
            <p:cNvPr id="86" name="Picture 85" descr="A picture containing dark&#10;&#10;Description automatically generated">
              <a:extLst>
                <a:ext uri="{FF2B5EF4-FFF2-40B4-BE49-F238E27FC236}">
                  <a16:creationId xmlns:a16="http://schemas.microsoft.com/office/drawing/2014/main" id="{83C0E060-D983-4AD2-A5AE-ABB301A5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87" name="TextBox 86">
              <a:extLst>
                <a:ext uri="{FF2B5EF4-FFF2-40B4-BE49-F238E27FC236}">
                  <a16:creationId xmlns:a16="http://schemas.microsoft.com/office/drawing/2014/main" id="{66A1408D-EBB2-4676-B210-33E0A407A55B}"/>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sp>
        <p:nvSpPr>
          <p:cNvPr id="88" name="Rectangle: Rounded Corners 87">
            <a:extLst>
              <a:ext uri="{FF2B5EF4-FFF2-40B4-BE49-F238E27FC236}">
                <a16:creationId xmlns:a16="http://schemas.microsoft.com/office/drawing/2014/main" id="{3DB38FD0-C2C5-4435-82BB-1BC2DF42E63B}"/>
              </a:ext>
            </a:extLst>
          </p:cNvPr>
          <p:cNvSpPr/>
          <p:nvPr/>
        </p:nvSpPr>
        <p:spPr>
          <a:xfrm>
            <a:off x="7006786" y="3370376"/>
            <a:ext cx="1622758" cy="14944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Rectangle: Rounded Corners 88">
            <a:extLst>
              <a:ext uri="{FF2B5EF4-FFF2-40B4-BE49-F238E27FC236}">
                <a16:creationId xmlns:a16="http://schemas.microsoft.com/office/drawing/2014/main" id="{1EBB5597-1771-4772-9C18-78ACEC17C4A7}"/>
              </a:ext>
            </a:extLst>
          </p:cNvPr>
          <p:cNvSpPr/>
          <p:nvPr/>
        </p:nvSpPr>
        <p:spPr>
          <a:xfrm>
            <a:off x="7073316" y="2102017"/>
            <a:ext cx="929419"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Existing Topics</a:t>
            </a:r>
          </a:p>
        </p:txBody>
      </p:sp>
      <p:sp>
        <p:nvSpPr>
          <p:cNvPr id="90" name="Rectangle: Rounded Corners 89">
            <a:extLst>
              <a:ext uri="{FF2B5EF4-FFF2-40B4-BE49-F238E27FC236}">
                <a16:creationId xmlns:a16="http://schemas.microsoft.com/office/drawing/2014/main" id="{1C59125C-79BA-4D97-BFFA-7E8F04092045}"/>
              </a:ext>
            </a:extLst>
          </p:cNvPr>
          <p:cNvSpPr/>
          <p:nvPr/>
        </p:nvSpPr>
        <p:spPr>
          <a:xfrm>
            <a:off x="7073316" y="3260806"/>
            <a:ext cx="1112766"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Emerging Clusters</a:t>
            </a:r>
          </a:p>
        </p:txBody>
      </p:sp>
      <p:sp>
        <p:nvSpPr>
          <p:cNvPr id="91" name="Rectangle: Rounded Corners 90">
            <a:extLst>
              <a:ext uri="{FF2B5EF4-FFF2-40B4-BE49-F238E27FC236}">
                <a16:creationId xmlns:a16="http://schemas.microsoft.com/office/drawing/2014/main" id="{0AB10EC4-CB78-47E0-BB45-7DE646CCB7AF}"/>
              </a:ext>
            </a:extLst>
          </p:cNvPr>
          <p:cNvSpPr/>
          <p:nvPr/>
        </p:nvSpPr>
        <p:spPr>
          <a:xfrm>
            <a:off x="9532893" y="1926951"/>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92" name="Group 91">
            <a:extLst>
              <a:ext uri="{FF2B5EF4-FFF2-40B4-BE49-F238E27FC236}">
                <a16:creationId xmlns:a16="http://schemas.microsoft.com/office/drawing/2014/main" id="{0762B81C-163B-4535-9417-451945A0A69D}"/>
              </a:ext>
            </a:extLst>
          </p:cNvPr>
          <p:cNvGrpSpPr/>
          <p:nvPr/>
        </p:nvGrpSpPr>
        <p:grpSpPr>
          <a:xfrm>
            <a:off x="9570871" y="1926951"/>
            <a:ext cx="902757" cy="902757"/>
            <a:chOff x="4696025" y="2009490"/>
            <a:chExt cx="902992" cy="902992"/>
          </a:xfrm>
        </p:grpSpPr>
        <p:pic>
          <p:nvPicPr>
            <p:cNvPr id="93" name="Picture 92" descr="A picture containing dark&#10;&#10;Description automatically generated">
              <a:extLst>
                <a:ext uri="{FF2B5EF4-FFF2-40B4-BE49-F238E27FC236}">
                  <a16:creationId xmlns:a16="http://schemas.microsoft.com/office/drawing/2014/main" id="{756C36FA-D300-4196-BABC-ABC0F7B03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94" name="TextBox 93">
              <a:extLst>
                <a:ext uri="{FF2B5EF4-FFF2-40B4-BE49-F238E27FC236}">
                  <a16:creationId xmlns:a16="http://schemas.microsoft.com/office/drawing/2014/main" id="{B269EC37-AD0C-42E0-AC50-9D34B1CC9CC3}"/>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pic>
        <p:nvPicPr>
          <p:cNvPr id="32" name="Picture 31" descr="Icon&#10;&#10;Description automatically generated">
            <a:extLst>
              <a:ext uri="{FF2B5EF4-FFF2-40B4-BE49-F238E27FC236}">
                <a16:creationId xmlns:a16="http://schemas.microsoft.com/office/drawing/2014/main" id="{46D38547-A9CB-4A43-8E52-D751828D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367" y="2060451"/>
            <a:ext cx="628122" cy="628122"/>
          </a:xfrm>
          <a:prstGeom prst="rect">
            <a:avLst/>
          </a:prstGeom>
        </p:spPr>
      </p:pic>
      <p:sp>
        <p:nvSpPr>
          <p:cNvPr id="106" name="Rectangle: Rounded Corners 105">
            <a:extLst>
              <a:ext uri="{FF2B5EF4-FFF2-40B4-BE49-F238E27FC236}">
                <a16:creationId xmlns:a16="http://schemas.microsoft.com/office/drawing/2014/main" id="{E3AF12B4-DC0A-4C2C-B355-7488017074D7}"/>
              </a:ext>
            </a:extLst>
          </p:cNvPr>
          <p:cNvSpPr/>
          <p:nvPr/>
        </p:nvSpPr>
        <p:spPr>
          <a:xfrm>
            <a:off x="9556273" y="2926601"/>
            <a:ext cx="2101387"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endParaRPr lang="en-US" sz="800">
              <a:solidFill>
                <a:schemeClr val="tx1"/>
              </a:solidFill>
            </a:endParaRPr>
          </a:p>
        </p:txBody>
      </p:sp>
      <p:grpSp>
        <p:nvGrpSpPr>
          <p:cNvPr id="107" name="Group 106">
            <a:extLst>
              <a:ext uri="{FF2B5EF4-FFF2-40B4-BE49-F238E27FC236}">
                <a16:creationId xmlns:a16="http://schemas.microsoft.com/office/drawing/2014/main" id="{7C861764-C26B-438F-A804-562B65C3BBDE}"/>
              </a:ext>
            </a:extLst>
          </p:cNvPr>
          <p:cNvGrpSpPr/>
          <p:nvPr/>
        </p:nvGrpSpPr>
        <p:grpSpPr>
          <a:xfrm>
            <a:off x="9594252" y="2964299"/>
            <a:ext cx="902757" cy="902757"/>
            <a:chOff x="4696025" y="2009490"/>
            <a:chExt cx="902992" cy="902992"/>
          </a:xfrm>
        </p:grpSpPr>
        <p:pic>
          <p:nvPicPr>
            <p:cNvPr id="108" name="Picture 107" descr="A picture containing dark&#10;&#10;Description automatically generated">
              <a:extLst>
                <a:ext uri="{FF2B5EF4-FFF2-40B4-BE49-F238E27FC236}">
                  <a16:creationId xmlns:a16="http://schemas.microsoft.com/office/drawing/2014/main" id="{E62E39CC-7454-467B-BEB3-0A07A7DA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09" name="TextBox 108">
              <a:extLst>
                <a:ext uri="{FF2B5EF4-FFF2-40B4-BE49-F238E27FC236}">
                  <a16:creationId xmlns:a16="http://schemas.microsoft.com/office/drawing/2014/main" id="{474A65B2-CC0E-4E37-9A63-9463B7B2EEAE}"/>
                </a:ext>
              </a:extLst>
            </p:cNvPr>
            <p:cNvSpPr txBox="1"/>
            <p:nvPr/>
          </p:nvSpPr>
          <p:spPr>
            <a:xfrm>
              <a:off x="4975038" y="2353264"/>
              <a:ext cx="344966" cy="215444"/>
            </a:xfrm>
            <a:prstGeom prst="rect">
              <a:avLst/>
            </a:prstGeom>
            <a:noFill/>
          </p:spPr>
          <p:txBody>
            <a:bodyPr wrap="none" rtlCol="0">
              <a:spAutoFit/>
            </a:bodyPr>
            <a:lstStyle/>
            <a:p>
              <a:pPr algn="ctr"/>
              <a:r>
                <a:rPr lang="en-US" sz="800"/>
                <a:t>PSL</a:t>
              </a:r>
            </a:p>
          </p:txBody>
        </p:sp>
      </p:grpSp>
      <p:sp>
        <p:nvSpPr>
          <p:cNvPr id="110" name="Arrow: Right 109">
            <a:extLst>
              <a:ext uri="{FF2B5EF4-FFF2-40B4-BE49-F238E27FC236}">
                <a16:creationId xmlns:a16="http://schemas.microsoft.com/office/drawing/2014/main" id="{AA9655D7-7736-4620-B5F7-4595E6B49AB2}"/>
              </a:ext>
            </a:extLst>
          </p:cNvPr>
          <p:cNvSpPr/>
          <p:nvPr/>
        </p:nvSpPr>
        <p:spPr>
          <a:xfrm>
            <a:off x="10453457" y="3217421"/>
            <a:ext cx="243180"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11" name="Group 110">
            <a:extLst>
              <a:ext uri="{FF2B5EF4-FFF2-40B4-BE49-F238E27FC236}">
                <a16:creationId xmlns:a16="http://schemas.microsoft.com/office/drawing/2014/main" id="{12A21299-EE51-4E76-9417-92E160C1513D}"/>
              </a:ext>
            </a:extLst>
          </p:cNvPr>
          <p:cNvGrpSpPr/>
          <p:nvPr/>
        </p:nvGrpSpPr>
        <p:grpSpPr>
          <a:xfrm>
            <a:off x="10612083" y="2862246"/>
            <a:ext cx="1096994" cy="1096994"/>
            <a:chOff x="4601755" y="1924647"/>
            <a:chExt cx="1097280" cy="1097280"/>
          </a:xfrm>
        </p:grpSpPr>
        <p:pic>
          <p:nvPicPr>
            <p:cNvPr id="112" name="Picture 111" descr="A picture containing dark&#10;&#10;Description automatically generated">
              <a:extLst>
                <a:ext uri="{FF2B5EF4-FFF2-40B4-BE49-F238E27FC236}">
                  <a16:creationId xmlns:a16="http://schemas.microsoft.com/office/drawing/2014/main" id="{B9276158-D8E1-4646-8C78-4797C3D4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55" y="1924647"/>
              <a:ext cx="1097280" cy="1097280"/>
            </a:xfrm>
            <a:prstGeom prst="rect">
              <a:avLst/>
            </a:prstGeom>
          </p:spPr>
        </p:pic>
        <p:sp>
          <p:nvSpPr>
            <p:cNvPr id="113" name="TextBox 112">
              <a:extLst>
                <a:ext uri="{FF2B5EF4-FFF2-40B4-BE49-F238E27FC236}">
                  <a16:creationId xmlns:a16="http://schemas.microsoft.com/office/drawing/2014/main" id="{C1983620-B5A7-4D61-A7B3-8F573B3FE32A}"/>
                </a:ext>
              </a:extLst>
            </p:cNvPr>
            <p:cNvSpPr txBox="1"/>
            <p:nvPr/>
          </p:nvSpPr>
          <p:spPr>
            <a:xfrm>
              <a:off x="4821151" y="2353264"/>
              <a:ext cx="652743" cy="215444"/>
            </a:xfrm>
            <a:prstGeom prst="rect">
              <a:avLst/>
            </a:prstGeom>
            <a:noFill/>
          </p:spPr>
          <p:txBody>
            <a:bodyPr wrap="none" rtlCol="0">
              <a:spAutoFit/>
            </a:bodyPr>
            <a:lstStyle/>
            <a:p>
              <a:pPr algn="ctr"/>
              <a:r>
                <a:rPr lang="en-US" sz="800"/>
                <a:t>Fall Drinks</a:t>
              </a:r>
            </a:p>
          </p:txBody>
        </p:sp>
      </p:grpSp>
      <p:sp>
        <p:nvSpPr>
          <p:cNvPr id="114" name="Rectangle: Rounded Corners 113">
            <a:extLst>
              <a:ext uri="{FF2B5EF4-FFF2-40B4-BE49-F238E27FC236}">
                <a16:creationId xmlns:a16="http://schemas.microsoft.com/office/drawing/2014/main" id="{F82A50CA-FFDF-4980-AC97-3EB488E12188}"/>
              </a:ext>
            </a:extLst>
          </p:cNvPr>
          <p:cNvSpPr/>
          <p:nvPr/>
        </p:nvSpPr>
        <p:spPr>
          <a:xfrm>
            <a:off x="9566522" y="3951320"/>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5" name="Group 114">
            <a:extLst>
              <a:ext uri="{FF2B5EF4-FFF2-40B4-BE49-F238E27FC236}">
                <a16:creationId xmlns:a16="http://schemas.microsoft.com/office/drawing/2014/main" id="{C7A978B4-52E4-49B3-87DF-A1512204A1EE}"/>
              </a:ext>
            </a:extLst>
          </p:cNvPr>
          <p:cNvGrpSpPr/>
          <p:nvPr/>
        </p:nvGrpSpPr>
        <p:grpSpPr>
          <a:xfrm>
            <a:off x="9604501" y="4017292"/>
            <a:ext cx="902757" cy="902757"/>
            <a:chOff x="4696025" y="2009490"/>
            <a:chExt cx="902992" cy="902992"/>
          </a:xfrm>
        </p:grpSpPr>
        <p:pic>
          <p:nvPicPr>
            <p:cNvPr id="116" name="Picture 115" descr="A picture containing dark&#10;&#10;Description automatically generated">
              <a:extLst>
                <a:ext uri="{FF2B5EF4-FFF2-40B4-BE49-F238E27FC236}">
                  <a16:creationId xmlns:a16="http://schemas.microsoft.com/office/drawing/2014/main" id="{3BAF42FF-9C81-4E99-8EDD-31172A65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17" name="TextBox 116">
              <a:extLst>
                <a:ext uri="{FF2B5EF4-FFF2-40B4-BE49-F238E27FC236}">
                  <a16:creationId xmlns:a16="http://schemas.microsoft.com/office/drawing/2014/main" id="{6F400FF7-354A-433E-9C5A-312DAD40284A}"/>
                </a:ext>
              </a:extLst>
            </p:cNvPr>
            <p:cNvSpPr txBox="1"/>
            <p:nvPr/>
          </p:nvSpPr>
          <p:spPr>
            <a:xfrm>
              <a:off x="4839587" y="2315556"/>
              <a:ext cx="615873" cy="338554"/>
            </a:xfrm>
            <a:prstGeom prst="rect">
              <a:avLst/>
            </a:prstGeom>
            <a:noFill/>
          </p:spPr>
          <p:txBody>
            <a:bodyPr wrap="none" rtlCol="0">
              <a:spAutoFit/>
            </a:bodyPr>
            <a:lstStyle/>
            <a:p>
              <a:pPr algn="ctr"/>
              <a:r>
                <a:rPr lang="en-US" sz="800"/>
                <a:t>Supreme </a:t>
              </a:r>
            </a:p>
            <a:p>
              <a:pPr algn="ctr"/>
              <a:r>
                <a:rPr lang="en-US" sz="800"/>
                <a:t>Court</a:t>
              </a:r>
            </a:p>
          </p:txBody>
        </p:sp>
      </p:grpSp>
      <p:sp>
        <p:nvSpPr>
          <p:cNvPr id="118" name="Rectangle: Rounded Corners 117">
            <a:extLst>
              <a:ext uri="{FF2B5EF4-FFF2-40B4-BE49-F238E27FC236}">
                <a16:creationId xmlns:a16="http://schemas.microsoft.com/office/drawing/2014/main" id="{995E2234-4D7C-4338-86AB-3B8121E2DFCB}"/>
              </a:ext>
            </a:extLst>
          </p:cNvPr>
          <p:cNvSpPr/>
          <p:nvPr/>
        </p:nvSpPr>
        <p:spPr>
          <a:xfrm>
            <a:off x="10625510" y="3942663"/>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9" name="Group 118">
            <a:extLst>
              <a:ext uri="{FF2B5EF4-FFF2-40B4-BE49-F238E27FC236}">
                <a16:creationId xmlns:a16="http://schemas.microsoft.com/office/drawing/2014/main" id="{319224AE-3B9F-46F5-A474-0E7AFF3C0DBB}"/>
              </a:ext>
            </a:extLst>
          </p:cNvPr>
          <p:cNvGrpSpPr/>
          <p:nvPr/>
        </p:nvGrpSpPr>
        <p:grpSpPr>
          <a:xfrm>
            <a:off x="10663488" y="4008635"/>
            <a:ext cx="902757" cy="902757"/>
            <a:chOff x="4696025" y="2009490"/>
            <a:chExt cx="902992" cy="902992"/>
          </a:xfrm>
        </p:grpSpPr>
        <p:pic>
          <p:nvPicPr>
            <p:cNvPr id="120" name="Picture 119" descr="A picture containing dark&#10;&#10;Description automatically generated">
              <a:extLst>
                <a:ext uri="{FF2B5EF4-FFF2-40B4-BE49-F238E27FC236}">
                  <a16:creationId xmlns:a16="http://schemas.microsoft.com/office/drawing/2014/main" id="{7E1BDFEB-A73A-47A7-A811-9976851C2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21" name="TextBox 120">
              <a:extLst>
                <a:ext uri="{FF2B5EF4-FFF2-40B4-BE49-F238E27FC236}">
                  <a16:creationId xmlns:a16="http://schemas.microsoft.com/office/drawing/2014/main" id="{349A73A5-E91B-48F8-ABAF-4D7BBCCD5B05}"/>
                </a:ext>
              </a:extLst>
            </p:cNvPr>
            <p:cNvSpPr txBox="1"/>
            <p:nvPr/>
          </p:nvSpPr>
          <p:spPr>
            <a:xfrm>
              <a:off x="4951796" y="2353264"/>
              <a:ext cx="391454" cy="215444"/>
            </a:xfrm>
            <a:prstGeom prst="rect">
              <a:avLst/>
            </a:prstGeom>
            <a:noFill/>
          </p:spPr>
          <p:txBody>
            <a:bodyPr wrap="none" rtlCol="0">
              <a:spAutoFit/>
            </a:bodyPr>
            <a:lstStyle/>
            <a:p>
              <a:pPr algn="ctr"/>
              <a:r>
                <a:rPr lang="en-US" sz="800"/>
                <a:t>Fires</a:t>
              </a:r>
            </a:p>
          </p:txBody>
        </p:sp>
      </p:grpSp>
      <p:sp>
        <p:nvSpPr>
          <p:cNvPr id="36" name="Rectangle 35">
            <a:extLst>
              <a:ext uri="{FF2B5EF4-FFF2-40B4-BE49-F238E27FC236}">
                <a16:creationId xmlns:a16="http://schemas.microsoft.com/office/drawing/2014/main" id="{6747CF2A-CC41-4287-A476-B0BF56BAA08C}"/>
              </a:ext>
            </a:extLst>
          </p:cNvPr>
          <p:cNvSpPr/>
          <p:nvPr/>
        </p:nvSpPr>
        <p:spPr>
          <a:xfrm>
            <a:off x="9561832" y="2896854"/>
            <a:ext cx="1413802" cy="215388"/>
          </a:xfrm>
          <a:prstGeom prst="rect">
            <a:avLst/>
          </a:prstGeom>
        </p:spPr>
        <p:txBody>
          <a:bodyPr wrap="none">
            <a:spAutoFit/>
          </a:bodyPr>
          <a:lstStyle/>
          <a:p>
            <a:r>
              <a:rPr lang="en-US" sz="800"/>
              <a:t>Merging into existing topic</a:t>
            </a:r>
          </a:p>
        </p:txBody>
      </p:sp>
      <p:sp>
        <p:nvSpPr>
          <p:cNvPr id="122" name="Rectangle 121">
            <a:extLst>
              <a:ext uri="{FF2B5EF4-FFF2-40B4-BE49-F238E27FC236}">
                <a16:creationId xmlns:a16="http://schemas.microsoft.com/office/drawing/2014/main" id="{4D90A7EA-42CD-41A9-843F-EECE89E4E4DA}"/>
              </a:ext>
            </a:extLst>
          </p:cNvPr>
          <p:cNvSpPr/>
          <p:nvPr/>
        </p:nvSpPr>
        <p:spPr>
          <a:xfrm>
            <a:off x="9577650" y="3922871"/>
            <a:ext cx="666996" cy="215388"/>
          </a:xfrm>
          <a:prstGeom prst="rect">
            <a:avLst/>
          </a:prstGeom>
        </p:spPr>
        <p:txBody>
          <a:bodyPr wrap="none">
            <a:spAutoFit/>
          </a:bodyPr>
          <a:lstStyle/>
          <a:p>
            <a:r>
              <a:rPr lang="en-US" sz="800"/>
              <a:t>New Topic</a:t>
            </a:r>
          </a:p>
        </p:txBody>
      </p:sp>
      <p:sp>
        <p:nvSpPr>
          <p:cNvPr id="123" name="Rectangle 122">
            <a:extLst>
              <a:ext uri="{FF2B5EF4-FFF2-40B4-BE49-F238E27FC236}">
                <a16:creationId xmlns:a16="http://schemas.microsoft.com/office/drawing/2014/main" id="{F74B5645-05C9-4885-A3A2-0122C63C424A}"/>
              </a:ext>
            </a:extLst>
          </p:cNvPr>
          <p:cNvSpPr/>
          <p:nvPr/>
        </p:nvSpPr>
        <p:spPr>
          <a:xfrm>
            <a:off x="10629220" y="3922361"/>
            <a:ext cx="859307" cy="215388"/>
          </a:xfrm>
          <a:prstGeom prst="rect">
            <a:avLst/>
          </a:prstGeom>
        </p:spPr>
        <p:txBody>
          <a:bodyPr wrap="none">
            <a:spAutoFit/>
          </a:bodyPr>
          <a:lstStyle/>
          <a:p>
            <a:r>
              <a:rPr lang="en-US" sz="800"/>
              <a:t>Declined Topic</a:t>
            </a:r>
          </a:p>
        </p:txBody>
      </p:sp>
      <p:sp>
        <p:nvSpPr>
          <p:cNvPr id="124" name="Cross 123">
            <a:extLst>
              <a:ext uri="{FF2B5EF4-FFF2-40B4-BE49-F238E27FC236}">
                <a16:creationId xmlns:a16="http://schemas.microsoft.com/office/drawing/2014/main" id="{56B0388D-3DFE-4876-ACDF-3744F986BA67}"/>
              </a:ext>
            </a:extLst>
          </p:cNvPr>
          <p:cNvSpPr>
            <a:spLocks noChangeAspect="1"/>
          </p:cNvSpPr>
          <p:nvPr/>
        </p:nvSpPr>
        <p:spPr>
          <a:xfrm rot="2633594">
            <a:off x="11382560" y="4087701"/>
            <a:ext cx="199171" cy="182832"/>
          </a:xfrm>
          <a:prstGeom prst="plus">
            <a:avLst>
              <a:gd name="adj" fmla="val 4031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3" name="Picture 52" descr="Icon&#10;&#10;Description automatically generated">
            <a:extLst>
              <a:ext uri="{FF2B5EF4-FFF2-40B4-BE49-F238E27FC236}">
                <a16:creationId xmlns:a16="http://schemas.microsoft.com/office/drawing/2014/main" id="{6E26EE25-36A4-473F-BB45-E56BF6CB6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1429" y="3998103"/>
            <a:ext cx="365928" cy="365928"/>
          </a:xfrm>
          <a:prstGeom prst="rect">
            <a:avLst/>
          </a:prstGeom>
        </p:spPr>
      </p:pic>
    </p:spTree>
    <p:extLst>
      <p:ext uri="{BB962C8B-B14F-4D97-AF65-F5344CB8AC3E}">
        <p14:creationId xmlns:p14="http://schemas.microsoft.com/office/powerpoint/2010/main" val="193996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7D902DE8-10CE-418A-9A11-DD136CA00B51}"/>
              </a:ext>
            </a:extLst>
          </p:cNvPr>
          <p:cNvSpPr/>
          <p:nvPr/>
        </p:nvSpPr>
        <p:spPr>
          <a:xfrm>
            <a:off x="6858072" y="2498310"/>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Analytics &amp; Reporting</a:t>
            </a:r>
            <a:endParaRPr lang="en-US" sz="1600" b="1" dirty="0">
              <a:solidFill>
                <a:schemeClr val="tx1">
                  <a:lumMod val="75000"/>
                </a:schemeClr>
              </a:solidFill>
            </a:endParaRPr>
          </a:p>
        </p:txBody>
      </p:sp>
      <p:sp>
        <p:nvSpPr>
          <p:cNvPr id="46" name="Rectangle: Rounded Corners 45">
            <a:extLst>
              <a:ext uri="{FF2B5EF4-FFF2-40B4-BE49-F238E27FC236}">
                <a16:creationId xmlns:a16="http://schemas.microsoft.com/office/drawing/2014/main" id="{D74F5FAD-12E5-4C35-9541-264512B1E6D2}"/>
              </a:ext>
            </a:extLst>
          </p:cNvPr>
          <p:cNvSpPr/>
          <p:nvPr/>
        </p:nvSpPr>
        <p:spPr>
          <a:xfrm>
            <a:off x="333196" y="962828"/>
            <a:ext cx="9023661" cy="1427627"/>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Project</a:t>
            </a:r>
          </a:p>
          <a:p>
            <a:r>
              <a:rPr lang="en-US" sz="1600" b="1">
                <a:solidFill>
                  <a:schemeClr val="tx1">
                    <a:lumMod val="75000"/>
                  </a:schemeClr>
                </a:solidFill>
                <a:cs typeface="Segoe UI" pitchFamily="34" charset="0"/>
              </a:rPr>
              <a:t>Leadership</a:t>
            </a:r>
            <a:endParaRPr lang="en-US" sz="1600" b="1">
              <a:solidFill>
                <a:schemeClr val="tx1">
                  <a:lumMod val="75000"/>
                </a:schemeClr>
              </a:solidFill>
            </a:endParaRPr>
          </a:p>
        </p:txBody>
      </p:sp>
      <p:pic>
        <p:nvPicPr>
          <p:cNvPr id="52" name="Picture 51">
            <a:extLst>
              <a:ext uri="{FF2B5EF4-FFF2-40B4-BE49-F238E27FC236}">
                <a16:creationId xmlns:a16="http://schemas.microsoft.com/office/drawing/2014/main" id="{7B22A024-F997-4128-93D6-FC760E0D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11" y="1070695"/>
            <a:ext cx="1188410" cy="1188410"/>
          </a:xfrm>
          <a:prstGeom prst="ellipse">
            <a:avLst/>
          </a:prstGeom>
        </p:spPr>
      </p:pic>
      <p:sp>
        <p:nvSpPr>
          <p:cNvPr id="59" name="TextBox 58">
            <a:extLst>
              <a:ext uri="{FF2B5EF4-FFF2-40B4-BE49-F238E27FC236}">
                <a16:creationId xmlns:a16="http://schemas.microsoft.com/office/drawing/2014/main" id="{24C03FCF-BBA8-4349-9050-F815C5E4D477}"/>
              </a:ext>
            </a:extLst>
          </p:cNvPr>
          <p:cNvSpPr txBox="1"/>
          <p:nvPr/>
        </p:nvSpPr>
        <p:spPr>
          <a:xfrm>
            <a:off x="2969163" y="1318107"/>
            <a:ext cx="886551" cy="584623"/>
          </a:xfrm>
          <a:prstGeom prst="rect">
            <a:avLst/>
          </a:prstGeom>
          <a:noFill/>
        </p:spPr>
        <p:txBody>
          <a:bodyPr wrap="square" rtlCol="0" anchor="t">
            <a:spAutoFit/>
          </a:bodyPr>
          <a:lstStyle/>
          <a:p>
            <a:pPr algn="ctr"/>
            <a:r>
              <a:rPr lang="en-US" sz="1600"/>
              <a:t>Anna</a:t>
            </a:r>
          </a:p>
          <a:p>
            <a:pPr algn="ctr"/>
            <a:r>
              <a:rPr lang="en-US" sz="1600"/>
              <a:t>Emmett</a:t>
            </a:r>
            <a:endParaRPr lang="en-US" sz="1600">
              <a:cs typeface="Segoe UI"/>
            </a:endParaRPr>
          </a:p>
        </p:txBody>
      </p:sp>
      <p:sp>
        <p:nvSpPr>
          <p:cNvPr id="31" name="Rectangle: Rounded Corners 30">
            <a:extLst>
              <a:ext uri="{FF2B5EF4-FFF2-40B4-BE49-F238E27FC236}">
                <a16:creationId xmlns:a16="http://schemas.microsoft.com/office/drawing/2014/main" id="{0FD25A2B-3550-472F-8FF2-E5A0460C5CAF}"/>
              </a:ext>
            </a:extLst>
          </p:cNvPr>
          <p:cNvSpPr/>
          <p:nvPr/>
        </p:nvSpPr>
        <p:spPr>
          <a:xfrm>
            <a:off x="2911101" y="2498310"/>
            <a:ext cx="3815825"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AAIG Development Team</a:t>
            </a:r>
            <a:endParaRPr lang="en-US" sz="1600" b="1">
              <a:solidFill>
                <a:schemeClr val="tx1">
                  <a:lumMod val="75000"/>
                </a:schemeClr>
              </a:solidFill>
            </a:endParaRPr>
          </a:p>
        </p:txBody>
      </p:sp>
      <p:sp>
        <p:nvSpPr>
          <p:cNvPr id="32" name="Rectangle: Rounded Corners 31">
            <a:extLst>
              <a:ext uri="{FF2B5EF4-FFF2-40B4-BE49-F238E27FC236}">
                <a16:creationId xmlns:a16="http://schemas.microsoft.com/office/drawing/2014/main" id="{4E520FE9-E3CD-4A0C-B5D2-B11FECC84808}"/>
              </a:ext>
            </a:extLst>
          </p:cNvPr>
          <p:cNvSpPr/>
          <p:nvPr/>
        </p:nvSpPr>
        <p:spPr>
          <a:xfrm>
            <a:off x="319235" y="2498311"/>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AAIG Classifier Tool – Managed Service</a:t>
            </a:r>
            <a:endParaRPr lang="en-US" sz="1600" b="1" dirty="0">
              <a:solidFill>
                <a:schemeClr val="tx1">
                  <a:lumMod val="75000"/>
                </a:schemeClr>
              </a:solidFill>
            </a:endParaRPr>
          </a:p>
        </p:txBody>
      </p:sp>
      <p:sp>
        <p:nvSpPr>
          <p:cNvPr id="2" name="Title 1">
            <a:extLst>
              <a:ext uri="{FF2B5EF4-FFF2-40B4-BE49-F238E27FC236}">
                <a16:creationId xmlns:a16="http://schemas.microsoft.com/office/drawing/2014/main" id="{2020C3AE-C5CD-45A3-B80C-1C0599B3B4FB}"/>
              </a:ext>
            </a:extLst>
          </p:cNvPr>
          <p:cNvSpPr>
            <a:spLocks noGrp="1"/>
          </p:cNvSpPr>
          <p:nvPr>
            <p:ph type="title"/>
          </p:nvPr>
        </p:nvSpPr>
        <p:spPr/>
        <p:txBody>
          <a:bodyPr>
            <a:normAutofit/>
          </a:bodyPr>
          <a:lstStyle/>
          <a:p>
            <a:r>
              <a:rPr lang="en-US" sz="2400" dirty="0"/>
              <a:t>Logic20/20 has a team working on the project</a:t>
            </a:r>
          </a:p>
        </p:txBody>
      </p:sp>
      <p:pic>
        <p:nvPicPr>
          <p:cNvPr id="88" name="Picture 87">
            <a:extLst>
              <a:ext uri="{FF2B5EF4-FFF2-40B4-BE49-F238E27FC236}">
                <a16:creationId xmlns:a16="http://schemas.microsoft.com/office/drawing/2014/main" id="{C96C67B2-FAB2-42E7-BB90-5F22DC034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02" y="3132757"/>
            <a:ext cx="1188410" cy="1188410"/>
          </a:xfrm>
          <a:prstGeom prst="ellipse">
            <a:avLst/>
          </a:prstGeom>
        </p:spPr>
      </p:pic>
      <p:sp>
        <p:nvSpPr>
          <p:cNvPr id="38" name="TextBox 37">
            <a:extLst>
              <a:ext uri="{FF2B5EF4-FFF2-40B4-BE49-F238E27FC236}">
                <a16:creationId xmlns:a16="http://schemas.microsoft.com/office/drawing/2014/main" id="{8B0ECABF-5961-4CFE-B68D-82ADDDB842CD}"/>
              </a:ext>
            </a:extLst>
          </p:cNvPr>
          <p:cNvSpPr txBox="1"/>
          <p:nvPr/>
        </p:nvSpPr>
        <p:spPr>
          <a:xfrm>
            <a:off x="923609" y="4324756"/>
            <a:ext cx="1410597" cy="338466"/>
          </a:xfrm>
          <a:prstGeom prst="rect">
            <a:avLst/>
          </a:prstGeom>
          <a:noFill/>
        </p:spPr>
        <p:txBody>
          <a:bodyPr wrap="square" rtlCol="0">
            <a:spAutoFit/>
          </a:bodyPr>
          <a:lstStyle/>
          <a:p>
            <a:r>
              <a:rPr lang="en-US" sz="1600" dirty="0"/>
              <a:t>Nick Callahan</a:t>
            </a:r>
          </a:p>
        </p:txBody>
      </p:sp>
      <p:pic>
        <p:nvPicPr>
          <p:cNvPr id="90" name="Picture 89">
            <a:extLst>
              <a:ext uri="{FF2B5EF4-FFF2-40B4-BE49-F238E27FC236}">
                <a16:creationId xmlns:a16="http://schemas.microsoft.com/office/drawing/2014/main" id="{75435B50-ABC2-48EE-9F0C-3F17FCDC0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02" y="4762888"/>
            <a:ext cx="1188410" cy="1188410"/>
          </a:xfrm>
          <a:prstGeom prst="ellipse">
            <a:avLst/>
          </a:prstGeom>
        </p:spPr>
      </p:pic>
      <p:sp>
        <p:nvSpPr>
          <p:cNvPr id="40" name="TextBox 39">
            <a:extLst>
              <a:ext uri="{FF2B5EF4-FFF2-40B4-BE49-F238E27FC236}">
                <a16:creationId xmlns:a16="http://schemas.microsoft.com/office/drawing/2014/main" id="{8B061D70-AF1C-4C67-BD01-3180E593548B}"/>
              </a:ext>
            </a:extLst>
          </p:cNvPr>
          <p:cNvSpPr txBox="1"/>
          <p:nvPr/>
        </p:nvSpPr>
        <p:spPr>
          <a:xfrm>
            <a:off x="1013323" y="5954102"/>
            <a:ext cx="1231170" cy="338466"/>
          </a:xfrm>
          <a:prstGeom prst="rect">
            <a:avLst/>
          </a:prstGeom>
          <a:noFill/>
        </p:spPr>
        <p:txBody>
          <a:bodyPr wrap="square" rtlCol="0">
            <a:spAutoFit/>
          </a:bodyPr>
          <a:lstStyle/>
          <a:p>
            <a:r>
              <a:rPr lang="en-US" sz="1600"/>
              <a:t>Barry Weiss</a:t>
            </a:r>
          </a:p>
        </p:txBody>
      </p:sp>
      <p:sp>
        <p:nvSpPr>
          <p:cNvPr id="41" name="Rectangle: Rounded Corners 40">
            <a:extLst>
              <a:ext uri="{FF2B5EF4-FFF2-40B4-BE49-F238E27FC236}">
                <a16:creationId xmlns:a16="http://schemas.microsoft.com/office/drawing/2014/main" id="{4D4FFBD1-8696-4F85-829F-D298DCDF1BE8}"/>
              </a:ext>
            </a:extLst>
          </p:cNvPr>
          <p:cNvSpPr/>
          <p:nvPr/>
        </p:nvSpPr>
        <p:spPr>
          <a:xfrm>
            <a:off x="9469991" y="962827"/>
            <a:ext cx="2480772" cy="5523957"/>
          </a:xfrm>
          <a:prstGeom prst="roundRect">
            <a:avLst>
              <a:gd name="adj" fmla="val 8013"/>
            </a:avLst>
          </a:prstGeom>
          <a:gradFill flip="none" rotWithShape="1">
            <a:gsLst>
              <a:gs pos="0">
                <a:srgbClr val="283A8F">
                  <a:shade val="30000"/>
                  <a:satMod val="115000"/>
                </a:srgbClr>
              </a:gs>
              <a:gs pos="50000">
                <a:srgbClr val="283A8F">
                  <a:shade val="67500"/>
                  <a:satMod val="115000"/>
                </a:srgbClr>
              </a:gs>
              <a:gs pos="100000">
                <a:srgbClr val="283A8F">
                  <a:shade val="100000"/>
                  <a:satMod val="115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225" tIns="63483" rIns="95225" bIns="63483" numCol="1" spcCol="0" rtlCol="0" fromWordArt="0" anchor="t" anchorCtr="0" forceAA="0" compatLnSpc="1">
            <a:prstTxWarp prst="textNoShape">
              <a:avLst/>
            </a:prstTxWarp>
            <a:noAutofit/>
          </a:bodyPr>
          <a:lstStyle/>
          <a:p>
            <a:r>
              <a:rPr lang="en-US" sz="1600" b="1">
                <a:solidFill>
                  <a:schemeClr val="bg1"/>
                </a:solidFill>
                <a:ea typeface="Segoe UI" pitchFamily="34" charset="0"/>
                <a:cs typeface="Segoe UI" pitchFamily="34" charset="0"/>
              </a:rPr>
              <a:t>Logic20/20 Account</a:t>
            </a:r>
          </a:p>
          <a:p>
            <a:r>
              <a:rPr lang="en-US" sz="1600" b="1">
                <a:solidFill>
                  <a:schemeClr val="bg1"/>
                </a:solidFill>
                <a:ea typeface="Segoe UI" pitchFamily="34" charset="0"/>
                <a:cs typeface="Segoe UI" pitchFamily="34" charset="0"/>
              </a:rPr>
              <a:t>Leadership</a:t>
            </a:r>
          </a:p>
        </p:txBody>
      </p:sp>
      <p:pic>
        <p:nvPicPr>
          <p:cNvPr id="4" name="Picture 3">
            <a:extLst>
              <a:ext uri="{FF2B5EF4-FFF2-40B4-BE49-F238E27FC236}">
                <a16:creationId xmlns:a16="http://schemas.microsoft.com/office/drawing/2014/main" id="{7458F150-F6F9-4774-98AE-D7AAEE7921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4" r="2564"/>
          <a:stretch/>
        </p:blipFill>
        <p:spPr>
          <a:xfrm>
            <a:off x="10714984" y="4256144"/>
            <a:ext cx="1188410" cy="1188410"/>
          </a:xfrm>
          <a:prstGeom prst="ellipse">
            <a:avLst/>
          </a:prstGeom>
        </p:spPr>
      </p:pic>
      <p:sp>
        <p:nvSpPr>
          <p:cNvPr id="50" name="Rectangle: Rounded Corners 49">
            <a:extLst>
              <a:ext uri="{FF2B5EF4-FFF2-40B4-BE49-F238E27FC236}">
                <a16:creationId xmlns:a16="http://schemas.microsoft.com/office/drawing/2014/main" id="{754DCFAC-393E-4AEC-8963-9CEFD3E1E6C3}"/>
              </a:ext>
            </a:extLst>
          </p:cNvPr>
          <p:cNvSpPr/>
          <p:nvPr/>
        </p:nvSpPr>
        <p:spPr>
          <a:xfrm>
            <a:off x="9716348" y="5011989"/>
            <a:ext cx="1346484"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Matt Trouville</a:t>
            </a:r>
          </a:p>
        </p:txBody>
      </p:sp>
      <p:pic>
        <p:nvPicPr>
          <p:cNvPr id="8" name="Picture 7">
            <a:extLst>
              <a:ext uri="{FF2B5EF4-FFF2-40B4-BE49-F238E27FC236}">
                <a16:creationId xmlns:a16="http://schemas.microsoft.com/office/drawing/2014/main" id="{7049CEA4-E71B-4EA7-8A3C-4956AC4043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89"/>
          <a:stretch/>
        </p:blipFill>
        <p:spPr>
          <a:xfrm>
            <a:off x="4247393" y="1070695"/>
            <a:ext cx="1188410" cy="1188410"/>
          </a:xfrm>
          <a:prstGeom prst="ellipse">
            <a:avLst/>
          </a:prstGeom>
        </p:spPr>
      </p:pic>
      <p:sp>
        <p:nvSpPr>
          <p:cNvPr id="61" name="TextBox 60">
            <a:extLst>
              <a:ext uri="{FF2B5EF4-FFF2-40B4-BE49-F238E27FC236}">
                <a16:creationId xmlns:a16="http://schemas.microsoft.com/office/drawing/2014/main" id="{DF5B2070-9F43-4CE2-B7A4-1EE98F431382}"/>
              </a:ext>
            </a:extLst>
          </p:cNvPr>
          <p:cNvSpPr txBox="1"/>
          <p:nvPr/>
        </p:nvSpPr>
        <p:spPr>
          <a:xfrm>
            <a:off x="5459596" y="1318107"/>
            <a:ext cx="874947" cy="584623"/>
          </a:xfrm>
          <a:prstGeom prst="rect">
            <a:avLst/>
          </a:prstGeom>
          <a:noFill/>
        </p:spPr>
        <p:txBody>
          <a:bodyPr wrap="square" rtlCol="0">
            <a:spAutoFit/>
          </a:bodyPr>
          <a:lstStyle/>
          <a:p>
            <a:pPr algn="ctr"/>
            <a:r>
              <a:rPr lang="en-US" sz="1600"/>
              <a:t>Adam</a:t>
            </a:r>
          </a:p>
          <a:p>
            <a:pPr algn="ctr"/>
            <a:r>
              <a:rPr lang="en-US" sz="1600"/>
              <a:t>Cornille</a:t>
            </a:r>
          </a:p>
        </p:txBody>
      </p:sp>
      <p:grpSp>
        <p:nvGrpSpPr>
          <p:cNvPr id="13" name="Group 12">
            <a:extLst>
              <a:ext uri="{FF2B5EF4-FFF2-40B4-BE49-F238E27FC236}">
                <a16:creationId xmlns:a16="http://schemas.microsoft.com/office/drawing/2014/main" id="{BAADC87A-2177-447A-A421-040ACAFCD2CA}"/>
              </a:ext>
            </a:extLst>
          </p:cNvPr>
          <p:cNvGrpSpPr/>
          <p:nvPr/>
        </p:nvGrpSpPr>
        <p:grpSpPr>
          <a:xfrm>
            <a:off x="3211072" y="3126611"/>
            <a:ext cx="1518994" cy="1548849"/>
            <a:chOff x="4375680" y="3126532"/>
            <a:chExt cx="1519390" cy="1549252"/>
          </a:xfrm>
        </p:grpSpPr>
        <p:pic>
          <p:nvPicPr>
            <p:cNvPr id="10" name="Picture 9">
              <a:extLst>
                <a:ext uri="{FF2B5EF4-FFF2-40B4-BE49-F238E27FC236}">
                  <a16:creationId xmlns:a16="http://schemas.microsoft.com/office/drawing/2014/main" id="{F7B71224-F88B-4380-8E28-6BC33709AB4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97" r="397"/>
            <a:stretch/>
          </p:blipFill>
          <p:spPr>
            <a:xfrm>
              <a:off x="4541015" y="3126532"/>
              <a:ext cx="1188720" cy="1188720"/>
            </a:xfrm>
            <a:prstGeom prst="ellipse">
              <a:avLst/>
            </a:prstGeom>
          </p:spPr>
        </p:pic>
        <p:sp>
          <p:nvSpPr>
            <p:cNvPr id="54" name="TextBox 53">
              <a:extLst>
                <a:ext uri="{FF2B5EF4-FFF2-40B4-BE49-F238E27FC236}">
                  <a16:creationId xmlns:a16="http://schemas.microsoft.com/office/drawing/2014/main" id="{64BE0E35-A565-49C0-B554-5FE6C30A98D4}"/>
                </a:ext>
              </a:extLst>
            </p:cNvPr>
            <p:cNvSpPr txBox="1"/>
            <p:nvPr/>
          </p:nvSpPr>
          <p:spPr>
            <a:xfrm>
              <a:off x="4375680" y="4337230"/>
              <a:ext cx="1519390" cy="338554"/>
            </a:xfrm>
            <a:prstGeom prst="rect">
              <a:avLst/>
            </a:prstGeom>
            <a:noFill/>
          </p:spPr>
          <p:txBody>
            <a:bodyPr wrap="none" rtlCol="0">
              <a:spAutoFit/>
            </a:bodyPr>
            <a:lstStyle/>
            <a:p>
              <a:r>
                <a:rPr lang="en-US" sz="1600"/>
                <a:t>Jason Harenski</a:t>
              </a:r>
            </a:p>
          </p:txBody>
        </p:sp>
      </p:grpSp>
      <p:pic>
        <p:nvPicPr>
          <p:cNvPr id="42" name="Picture 41">
            <a:extLst>
              <a:ext uri="{FF2B5EF4-FFF2-40B4-BE49-F238E27FC236}">
                <a16:creationId xmlns:a16="http://schemas.microsoft.com/office/drawing/2014/main" id="{0A6E5E92-6719-4143-9AB2-0F6430E3BE1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716348" y="2390455"/>
            <a:ext cx="1188410" cy="1188410"/>
          </a:xfrm>
          <a:prstGeom prst="ellipse">
            <a:avLst/>
          </a:prstGeom>
        </p:spPr>
      </p:pic>
      <p:sp>
        <p:nvSpPr>
          <p:cNvPr id="43" name="Rectangle: Rounded Corners 42">
            <a:extLst>
              <a:ext uri="{FF2B5EF4-FFF2-40B4-BE49-F238E27FC236}">
                <a16:creationId xmlns:a16="http://schemas.microsoft.com/office/drawing/2014/main" id="{29F1F260-8E8C-49F8-A2A2-A699AB030914}"/>
              </a:ext>
            </a:extLst>
          </p:cNvPr>
          <p:cNvSpPr/>
          <p:nvPr/>
        </p:nvSpPr>
        <p:spPr>
          <a:xfrm>
            <a:off x="10604495" y="3156064"/>
            <a:ext cx="1251133"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Eric Nelson</a:t>
            </a:r>
          </a:p>
        </p:txBody>
      </p:sp>
      <p:sp>
        <p:nvSpPr>
          <p:cNvPr id="35" name="TextBox 34">
            <a:extLst>
              <a:ext uri="{FF2B5EF4-FFF2-40B4-BE49-F238E27FC236}">
                <a16:creationId xmlns:a16="http://schemas.microsoft.com/office/drawing/2014/main" id="{61743A3E-93EE-4ADC-B510-5BAD4F679596}"/>
              </a:ext>
            </a:extLst>
          </p:cNvPr>
          <p:cNvSpPr txBox="1"/>
          <p:nvPr/>
        </p:nvSpPr>
        <p:spPr>
          <a:xfrm>
            <a:off x="5157047" y="4336993"/>
            <a:ext cx="1166087" cy="338554"/>
          </a:xfrm>
          <a:prstGeom prst="rect">
            <a:avLst/>
          </a:prstGeom>
          <a:noFill/>
        </p:spPr>
        <p:txBody>
          <a:bodyPr wrap="none" rtlCol="0">
            <a:spAutoFit/>
          </a:bodyPr>
          <a:lstStyle/>
          <a:p>
            <a:r>
              <a:rPr lang="en-US" sz="1600" dirty="0"/>
              <a:t>Divey Saini</a:t>
            </a:r>
          </a:p>
        </p:txBody>
      </p:sp>
      <p:pic>
        <p:nvPicPr>
          <p:cNvPr id="1026" name="Picture 2">
            <a:extLst>
              <a:ext uri="{FF2B5EF4-FFF2-40B4-BE49-F238E27FC236}">
                <a16:creationId xmlns:a16="http://schemas.microsoft.com/office/drawing/2014/main" id="{B671B641-9D76-4FEA-B1F6-C1AEE2617F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r="16677"/>
          <a:stretch/>
        </p:blipFill>
        <p:spPr bwMode="auto">
          <a:xfrm>
            <a:off x="5156912" y="4762887"/>
            <a:ext cx="1188410" cy="1188411"/>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480225-F677-43A0-B9D8-693C0CA31ED3}"/>
              </a:ext>
            </a:extLst>
          </p:cNvPr>
          <p:cNvSpPr txBox="1"/>
          <p:nvPr/>
        </p:nvSpPr>
        <p:spPr>
          <a:xfrm>
            <a:off x="5185903" y="5895771"/>
            <a:ext cx="1118925" cy="584623"/>
          </a:xfrm>
          <a:prstGeom prst="rect">
            <a:avLst/>
          </a:prstGeom>
          <a:noFill/>
        </p:spPr>
        <p:txBody>
          <a:bodyPr wrap="none" rtlCol="0">
            <a:spAutoFit/>
          </a:bodyPr>
          <a:lstStyle/>
          <a:p>
            <a:pPr algn="ctr"/>
            <a:r>
              <a:rPr lang="en-US" sz="1600" dirty="0"/>
              <a:t>Grant</a:t>
            </a:r>
          </a:p>
          <a:p>
            <a:pPr algn="ctr"/>
            <a:r>
              <a:rPr lang="en-US" sz="1600" dirty="0"/>
              <a:t>Robertson</a:t>
            </a:r>
          </a:p>
        </p:txBody>
      </p:sp>
      <p:grpSp>
        <p:nvGrpSpPr>
          <p:cNvPr id="6" name="Group 5">
            <a:extLst>
              <a:ext uri="{FF2B5EF4-FFF2-40B4-BE49-F238E27FC236}">
                <a16:creationId xmlns:a16="http://schemas.microsoft.com/office/drawing/2014/main" id="{35B13290-9389-4CB4-BF5F-5F5355A5518E}"/>
              </a:ext>
            </a:extLst>
          </p:cNvPr>
          <p:cNvGrpSpPr/>
          <p:nvPr/>
        </p:nvGrpSpPr>
        <p:grpSpPr>
          <a:xfrm>
            <a:off x="7405727" y="3120266"/>
            <a:ext cx="1235914" cy="1555239"/>
            <a:chOff x="7407657" y="3120186"/>
            <a:chExt cx="1236236" cy="1555644"/>
          </a:xfrm>
        </p:grpSpPr>
        <p:pic>
          <p:nvPicPr>
            <p:cNvPr id="5" name="Picture 4">
              <a:extLst>
                <a:ext uri="{FF2B5EF4-FFF2-40B4-BE49-F238E27FC236}">
                  <a16:creationId xmlns:a16="http://schemas.microsoft.com/office/drawing/2014/main" id="{DB6C652D-60F4-4BA1-BA59-12FBAE9A238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23" r="15411" b="19325"/>
            <a:stretch/>
          </p:blipFill>
          <p:spPr bwMode="auto">
            <a:xfrm>
              <a:off x="7431415" y="3120186"/>
              <a:ext cx="1188720" cy="1188720"/>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1D5CEDA-DA3F-441B-A730-E0E5D353E655}"/>
                </a:ext>
              </a:extLst>
            </p:cNvPr>
            <p:cNvSpPr txBox="1"/>
            <p:nvPr/>
          </p:nvSpPr>
          <p:spPr>
            <a:xfrm>
              <a:off x="7407657" y="4337276"/>
              <a:ext cx="1236236" cy="338554"/>
            </a:xfrm>
            <a:prstGeom prst="rect">
              <a:avLst/>
            </a:prstGeom>
            <a:noFill/>
          </p:spPr>
          <p:txBody>
            <a:bodyPr wrap="none" rtlCol="0">
              <a:spAutoFit/>
            </a:bodyPr>
            <a:lstStyle/>
            <a:p>
              <a:r>
                <a:rPr lang="en-US" sz="1600" dirty="0"/>
                <a:t>Melvin Ong</a:t>
              </a:r>
            </a:p>
          </p:txBody>
        </p:sp>
      </p:grpSp>
      <p:sp>
        <p:nvSpPr>
          <p:cNvPr id="58" name="TextBox 57">
            <a:extLst>
              <a:ext uri="{FF2B5EF4-FFF2-40B4-BE49-F238E27FC236}">
                <a16:creationId xmlns:a16="http://schemas.microsoft.com/office/drawing/2014/main" id="{4ACBFF3D-B16A-4067-B818-AA73AB145EF4}"/>
              </a:ext>
            </a:extLst>
          </p:cNvPr>
          <p:cNvSpPr txBox="1"/>
          <p:nvPr/>
        </p:nvSpPr>
        <p:spPr>
          <a:xfrm>
            <a:off x="3184103" y="5954104"/>
            <a:ext cx="1577676" cy="338554"/>
          </a:xfrm>
          <a:prstGeom prst="rect">
            <a:avLst/>
          </a:prstGeom>
          <a:noFill/>
        </p:spPr>
        <p:txBody>
          <a:bodyPr wrap="none" rtlCol="0">
            <a:spAutoFit/>
          </a:bodyPr>
          <a:lstStyle/>
          <a:p>
            <a:r>
              <a:rPr lang="en-US" sz="1600" dirty="0"/>
              <a:t>Martavis Parker</a:t>
            </a:r>
          </a:p>
        </p:txBody>
      </p:sp>
      <p:pic>
        <p:nvPicPr>
          <p:cNvPr id="7" name="Picture 2" descr="Profile photo of Martavis Parker">
            <a:extLst>
              <a:ext uri="{FF2B5EF4-FFF2-40B4-BE49-F238E27FC236}">
                <a16:creationId xmlns:a16="http://schemas.microsoft.com/office/drawing/2014/main" id="{DBBA31E6-812B-4ACD-9F00-C0BECB19D5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6023" y="4762888"/>
            <a:ext cx="1188410" cy="118841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Profile photo of Divey Saini, PhD">
            <a:extLst>
              <a:ext uri="{FF2B5EF4-FFF2-40B4-BE49-F238E27FC236}">
                <a16:creationId xmlns:a16="http://schemas.microsoft.com/office/drawing/2014/main" id="{8CB02968-5E56-4D5A-9715-2F422F043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9342" y="3120222"/>
            <a:ext cx="1188720" cy="11887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7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0473-52DE-429C-BA81-9CB25A516982}"/>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E209DE6-CF3F-46B5-80B9-FC8E5F82D6F5}"/>
              </a:ext>
            </a:extLst>
          </p:cNvPr>
          <p:cNvSpPr>
            <a:spLocks noGrp="1"/>
          </p:cNvSpPr>
          <p:nvPr>
            <p:ph type="body" sz="quarter" idx="12"/>
          </p:nvPr>
        </p:nvSpPr>
        <p:spPr/>
        <p:txBody>
          <a:bodyPr/>
          <a:lstStyle/>
          <a:p>
            <a:r>
              <a:rPr lang="en-US" dirty="0">
                <a:hlinkClick r:id="rId2"/>
              </a:rPr>
              <a:t>Teams group</a:t>
            </a:r>
            <a:endParaRPr lang="en-US" dirty="0"/>
          </a:p>
          <a:p>
            <a:r>
              <a:rPr lang="en-US" dirty="0">
                <a:hlinkClick r:id="rId3"/>
              </a:rPr>
              <a:t>OneNote</a:t>
            </a:r>
            <a:r>
              <a:rPr lang="en-US" dirty="0"/>
              <a:t> (also in each channel in the Teams group)</a:t>
            </a:r>
          </a:p>
          <a:p>
            <a:r>
              <a:rPr lang="en-US" dirty="0">
                <a:hlinkClick r:id="rId4"/>
              </a:rPr>
              <a:t>Repo</a:t>
            </a:r>
            <a:endParaRPr lang="en-US" dirty="0"/>
          </a:p>
        </p:txBody>
      </p:sp>
    </p:spTree>
    <p:extLst>
      <p:ext uri="{BB962C8B-B14F-4D97-AF65-F5344CB8AC3E}">
        <p14:creationId xmlns:p14="http://schemas.microsoft.com/office/powerpoint/2010/main" val="14384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3">
            <a:extLst>
              <a:ext uri="{FF2B5EF4-FFF2-40B4-BE49-F238E27FC236}">
                <a16:creationId xmlns:a16="http://schemas.microsoft.com/office/drawing/2014/main" id="{033312DE-712B-4E4F-AE50-5D950D694558}"/>
              </a:ext>
            </a:extLst>
          </p:cNvPr>
          <p:cNvSpPr/>
          <p:nvPr/>
        </p:nvSpPr>
        <p:spPr>
          <a:xfrm>
            <a:off x="3463850" y="3400824"/>
            <a:ext cx="6217920" cy="105363"/>
          </a:xfrm>
          <a:prstGeom prst="chevr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4C9574-9A28-49AB-984A-00523DE17B7C}"/>
              </a:ext>
            </a:extLst>
          </p:cNvPr>
          <p:cNvSpPr>
            <a:spLocks noGrp="1"/>
          </p:cNvSpPr>
          <p:nvPr>
            <p:ph type="title"/>
          </p:nvPr>
        </p:nvSpPr>
        <p:spPr/>
        <p:txBody>
          <a:bodyPr/>
          <a:lstStyle/>
          <a:p>
            <a:r>
              <a:rPr lang="en-US" dirty="0"/>
              <a:t>Project timeline</a:t>
            </a:r>
          </a:p>
        </p:txBody>
      </p:sp>
      <p:sp>
        <p:nvSpPr>
          <p:cNvPr id="8" name="Chevron 25">
            <a:extLst>
              <a:ext uri="{FF2B5EF4-FFF2-40B4-BE49-F238E27FC236}">
                <a16:creationId xmlns:a16="http://schemas.microsoft.com/office/drawing/2014/main" id="{EBFE2A08-275C-483B-A194-FD27B9E2DEEA}"/>
              </a:ext>
            </a:extLst>
          </p:cNvPr>
          <p:cNvSpPr/>
          <p:nvPr/>
        </p:nvSpPr>
        <p:spPr>
          <a:xfrm>
            <a:off x="9675135" y="3400824"/>
            <a:ext cx="1920240" cy="105363"/>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E436A169-C41F-48CD-AC8D-1416637E3BFD}"/>
              </a:ext>
            </a:extLst>
          </p:cNvPr>
          <p:cNvGrpSpPr/>
          <p:nvPr/>
        </p:nvGrpSpPr>
        <p:grpSpPr>
          <a:xfrm>
            <a:off x="535483" y="1319876"/>
            <a:ext cx="1497329" cy="3797965"/>
            <a:chOff x="535483" y="1319876"/>
            <a:chExt cx="1497329" cy="3797965"/>
          </a:xfrm>
        </p:grpSpPr>
        <p:sp>
          <p:nvSpPr>
            <p:cNvPr id="9" name="Chevron 27">
              <a:extLst>
                <a:ext uri="{FF2B5EF4-FFF2-40B4-BE49-F238E27FC236}">
                  <a16:creationId xmlns:a16="http://schemas.microsoft.com/office/drawing/2014/main" id="{A6BED8A7-4CE2-404A-816A-F13D35545A7E}"/>
                </a:ext>
              </a:extLst>
            </p:cNvPr>
            <p:cNvSpPr/>
            <p:nvPr/>
          </p:nvSpPr>
          <p:spPr>
            <a:xfrm>
              <a:off x="552627" y="3400824"/>
              <a:ext cx="1463040" cy="1053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5070FDB9-9F45-471C-860E-CA497762A8D1}"/>
                </a:ext>
              </a:extLst>
            </p:cNvPr>
            <p:cNvSpPr/>
            <p:nvPr/>
          </p:nvSpPr>
          <p:spPr>
            <a:xfrm>
              <a:off x="703496" y="1319876"/>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478">
              <a:extLst>
                <a:ext uri="{FF2B5EF4-FFF2-40B4-BE49-F238E27FC236}">
                  <a16:creationId xmlns:a16="http://schemas.microsoft.com/office/drawing/2014/main" id="{A7D5889B-643D-46A1-B80F-C80EFDD7E921}"/>
                </a:ext>
              </a:extLst>
            </p:cNvPr>
            <p:cNvSpPr>
              <a:spLocks noEditPoints="1"/>
            </p:cNvSpPr>
            <p:nvPr/>
          </p:nvSpPr>
          <p:spPr bwMode="auto">
            <a:xfrm>
              <a:off x="1111184" y="1690369"/>
              <a:ext cx="345927" cy="412607"/>
            </a:xfrm>
            <a:custGeom>
              <a:avLst/>
              <a:gdLst>
                <a:gd name="T0" fmla="*/ 50 w 151"/>
                <a:gd name="T1" fmla="*/ 105 h 185"/>
                <a:gd name="T2" fmla="*/ 59 w 151"/>
                <a:gd name="T3" fmla="*/ 105 h 185"/>
                <a:gd name="T4" fmla="*/ 75 w 151"/>
                <a:gd name="T5" fmla="*/ 118 h 185"/>
                <a:gd name="T6" fmla="*/ 75 w 151"/>
                <a:gd name="T7" fmla="*/ 135 h 185"/>
                <a:gd name="T8" fmla="*/ 75 w 151"/>
                <a:gd name="T9" fmla="*/ 118 h 185"/>
                <a:gd name="T10" fmla="*/ 33 w 151"/>
                <a:gd name="T11" fmla="*/ 143 h 185"/>
                <a:gd name="T12" fmla="*/ 50 w 151"/>
                <a:gd name="T13" fmla="*/ 143 h 185"/>
                <a:gd name="T14" fmla="*/ 118 w 151"/>
                <a:gd name="T15" fmla="*/ 67 h 185"/>
                <a:gd name="T16" fmla="*/ 126 w 151"/>
                <a:gd name="T17" fmla="*/ 25 h 185"/>
                <a:gd name="T18" fmla="*/ 135 w 151"/>
                <a:gd name="T19" fmla="*/ 8 h 185"/>
                <a:gd name="T20" fmla="*/ 25 w 151"/>
                <a:gd name="T21" fmla="*/ 0 h 185"/>
                <a:gd name="T22" fmla="*/ 16 w 151"/>
                <a:gd name="T23" fmla="*/ 17 h 185"/>
                <a:gd name="T24" fmla="*/ 33 w 151"/>
                <a:gd name="T25" fmla="*/ 25 h 185"/>
                <a:gd name="T26" fmla="*/ 0 w 151"/>
                <a:gd name="T27" fmla="*/ 131 h 185"/>
                <a:gd name="T28" fmla="*/ 128 w 151"/>
                <a:gd name="T29" fmla="*/ 185 h 185"/>
                <a:gd name="T30" fmla="*/ 118 w 151"/>
                <a:gd name="T31" fmla="*/ 67 h 185"/>
                <a:gd name="T32" fmla="*/ 25 w 151"/>
                <a:gd name="T33" fmla="*/ 8 h 185"/>
                <a:gd name="T34" fmla="*/ 126 w 151"/>
                <a:gd name="T35" fmla="*/ 17 h 185"/>
                <a:gd name="T36" fmla="*/ 109 w 151"/>
                <a:gd name="T37" fmla="*/ 25 h 185"/>
                <a:gd name="T38" fmla="*/ 78 w 151"/>
                <a:gd name="T39" fmla="*/ 46 h 185"/>
                <a:gd name="T40" fmla="*/ 42 w 151"/>
                <a:gd name="T41" fmla="*/ 25 h 185"/>
                <a:gd name="T42" fmla="*/ 124 w 151"/>
                <a:gd name="T43" fmla="*/ 177 h 185"/>
                <a:gd name="T44" fmla="*/ 8 w 151"/>
                <a:gd name="T45" fmla="*/ 131 h 185"/>
                <a:gd name="T46" fmla="*/ 42 w 151"/>
                <a:gd name="T47" fmla="*/ 67 h 185"/>
                <a:gd name="T48" fmla="*/ 59 w 151"/>
                <a:gd name="T49" fmla="*/ 59 h 185"/>
                <a:gd name="T50" fmla="*/ 109 w 151"/>
                <a:gd name="T51" fmla="*/ 46 h 185"/>
                <a:gd name="T52" fmla="*/ 113 w 151"/>
                <a:gd name="T53" fmla="*/ 74 h 185"/>
                <a:gd name="T54" fmla="*/ 124 w 151"/>
                <a:gd name="T55" fmla="*/ 177 h 185"/>
                <a:gd name="T56" fmla="*/ 109 w 151"/>
                <a:gd name="T57" fmla="*/ 139 h 185"/>
                <a:gd name="T58" fmla="*/ 118 w 151"/>
                <a:gd name="T59" fmla="*/ 139 h 185"/>
                <a:gd name="T60" fmla="*/ 88 w 151"/>
                <a:gd name="T61" fmla="*/ 76 h 185"/>
                <a:gd name="T62" fmla="*/ 88 w 151"/>
                <a:gd name="T63" fmla="*/ 101 h 185"/>
                <a:gd name="T64" fmla="*/ 88 w 151"/>
                <a:gd name="T65" fmla="*/ 76 h 185"/>
                <a:gd name="T66" fmla="*/ 84 w 151"/>
                <a:gd name="T67" fmla="*/ 88 h 185"/>
                <a:gd name="T68" fmla="*/ 92 w 151"/>
                <a:gd name="T69" fmla="*/ 88 h 185"/>
                <a:gd name="T70" fmla="*/ 88 w 151"/>
                <a:gd name="T71" fmla="*/ 152 h 185"/>
                <a:gd name="T72" fmla="*/ 88 w 151"/>
                <a:gd name="T73" fmla="*/ 160 h 185"/>
                <a:gd name="T74" fmla="*/ 88 w 151"/>
                <a:gd name="T7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85">
                  <a:moveTo>
                    <a:pt x="54" y="101"/>
                  </a:moveTo>
                  <a:cubicBezTo>
                    <a:pt x="52" y="101"/>
                    <a:pt x="50" y="103"/>
                    <a:pt x="50" y="105"/>
                  </a:cubicBezTo>
                  <a:cubicBezTo>
                    <a:pt x="50" y="108"/>
                    <a:pt x="52" y="109"/>
                    <a:pt x="54" y="109"/>
                  </a:cubicBezTo>
                  <a:cubicBezTo>
                    <a:pt x="57" y="109"/>
                    <a:pt x="59" y="108"/>
                    <a:pt x="59" y="105"/>
                  </a:cubicBezTo>
                  <a:cubicBezTo>
                    <a:pt x="59" y="103"/>
                    <a:pt x="57" y="101"/>
                    <a:pt x="54" y="101"/>
                  </a:cubicBezTo>
                  <a:close/>
                  <a:moveTo>
                    <a:pt x="75" y="118"/>
                  </a:moveTo>
                  <a:cubicBezTo>
                    <a:pt x="71" y="118"/>
                    <a:pt x="67" y="122"/>
                    <a:pt x="67" y="126"/>
                  </a:cubicBezTo>
                  <a:cubicBezTo>
                    <a:pt x="67" y="131"/>
                    <a:pt x="71" y="135"/>
                    <a:pt x="75" y="135"/>
                  </a:cubicBezTo>
                  <a:cubicBezTo>
                    <a:pt x="80" y="135"/>
                    <a:pt x="84" y="131"/>
                    <a:pt x="84" y="126"/>
                  </a:cubicBezTo>
                  <a:cubicBezTo>
                    <a:pt x="84" y="122"/>
                    <a:pt x="80" y="118"/>
                    <a:pt x="75" y="118"/>
                  </a:cubicBezTo>
                  <a:close/>
                  <a:moveTo>
                    <a:pt x="42" y="135"/>
                  </a:moveTo>
                  <a:cubicBezTo>
                    <a:pt x="37" y="135"/>
                    <a:pt x="33" y="139"/>
                    <a:pt x="33" y="143"/>
                  </a:cubicBezTo>
                  <a:cubicBezTo>
                    <a:pt x="33" y="148"/>
                    <a:pt x="37" y="152"/>
                    <a:pt x="42" y="152"/>
                  </a:cubicBezTo>
                  <a:cubicBezTo>
                    <a:pt x="46" y="152"/>
                    <a:pt x="50" y="148"/>
                    <a:pt x="50" y="143"/>
                  </a:cubicBezTo>
                  <a:cubicBezTo>
                    <a:pt x="50" y="139"/>
                    <a:pt x="46" y="135"/>
                    <a:pt x="42" y="135"/>
                  </a:cubicBezTo>
                  <a:close/>
                  <a:moveTo>
                    <a:pt x="118" y="67"/>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0" y="0"/>
                    <a:pt x="16" y="4"/>
                    <a:pt x="16" y="8"/>
                  </a:cubicBezTo>
                  <a:cubicBezTo>
                    <a:pt x="16" y="17"/>
                    <a:pt x="16" y="17"/>
                    <a:pt x="16" y="17"/>
                  </a:cubicBezTo>
                  <a:cubicBezTo>
                    <a:pt x="16" y="21"/>
                    <a:pt x="20" y="25"/>
                    <a:pt x="25" y="25"/>
                  </a:cubicBezTo>
                  <a:cubicBezTo>
                    <a:pt x="33" y="25"/>
                    <a:pt x="33" y="25"/>
                    <a:pt x="33" y="25"/>
                  </a:cubicBezTo>
                  <a:cubicBezTo>
                    <a:pt x="33" y="67"/>
                    <a:pt x="33" y="67"/>
                    <a:pt x="33" y="67"/>
                  </a:cubicBezTo>
                  <a:cubicBezTo>
                    <a:pt x="13" y="81"/>
                    <a:pt x="0" y="104"/>
                    <a:pt x="0" y="131"/>
                  </a:cubicBezTo>
                  <a:cubicBezTo>
                    <a:pt x="0" y="152"/>
                    <a:pt x="9" y="172"/>
                    <a:pt x="23" y="185"/>
                  </a:cubicBezTo>
                  <a:cubicBezTo>
                    <a:pt x="128" y="185"/>
                    <a:pt x="128" y="185"/>
                    <a:pt x="128" y="185"/>
                  </a:cubicBezTo>
                  <a:cubicBezTo>
                    <a:pt x="142" y="172"/>
                    <a:pt x="151" y="152"/>
                    <a:pt x="151" y="131"/>
                  </a:cubicBezTo>
                  <a:cubicBezTo>
                    <a:pt x="151" y="104"/>
                    <a:pt x="138" y="81"/>
                    <a:pt x="118" y="67"/>
                  </a:cubicBezTo>
                  <a:close/>
                  <a:moveTo>
                    <a:pt x="25" y="17"/>
                  </a:moveTo>
                  <a:cubicBezTo>
                    <a:pt x="25" y="8"/>
                    <a:pt x="25" y="8"/>
                    <a:pt x="25" y="8"/>
                  </a:cubicBezTo>
                  <a:cubicBezTo>
                    <a:pt x="126" y="8"/>
                    <a:pt x="126" y="8"/>
                    <a:pt x="126" y="8"/>
                  </a:cubicBezTo>
                  <a:cubicBezTo>
                    <a:pt x="126" y="17"/>
                    <a:pt x="126" y="17"/>
                    <a:pt x="126" y="17"/>
                  </a:cubicBezTo>
                  <a:lnTo>
                    <a:pt x="25" y="17"/>
                  </a:lnTo>
                  <a:close/>
                  <a:moveTo>
                    <a:pt x="109" y="25"/>
                  </a:moveTo>
                  <a:cubicBezTo>
                    <a:pt x="109" y="37"/>
                    <a:pt x="109" y="37"/>
                    <a:pt x="109" y="37"/>
                  </a:cubicBezTo>
                  <a:cubicBezTo>
                    <a:pt x="101" y="37"/>
                    <a:pt x="90" y="39"/>
                    <a:pt x="78" y="46"/>
                  </a:cubicBezTo>
                  <a:cubicBezTo>
                    <a:pt x="64" y="54"/>
                    <a:pt x="51" y="51"/>
                    <a:pt x="42" y="47"/>
                  </a:cubicBezTo>
                  <a:cubicBezTo>
                    <a:pt x="42" y="25"/>
                    <a:pt x="42" y="25"/>
                    <a:pt x="42" y="25"/>
                  </a:cubicBezTo>
                  <a:lnTo>
                    <a:pt x="109" y="25"/>
                  </a:lnTo>
                  <a:close/>
                  <a:moveTo>
                    <a:pt x="124" y="177"/>
                  </a:moveTo>
                  <a:cubicBezTo>
                    <a:pt x="27" y="177"/>
                    <a:pt x="27" y="177"/>
                    <a:pt x="27" y="177"/>
                  </a:cubicBezTo>
                  <a:cubicBezTo>
                    <a:pt x="15" y="164"/>
                    <a:pt x="8" y="148"/>
                    <a:pt x="8" y="131"/>
                  </a:cubicBezTo>
                  <a:cubicBezTo>
                    <a:pt x="8" y="108"/>
                    <a:pt x="19" y="87"/>
                    <a:pt x="38" y="74"/>
                  </a:cubicBezTo>
                  <a:cubicBezTo>
                    <a:pt x="40" y="73"/>
                    <a:pt x="42" y="70"/>
                    <a:pt x="42" y="67"/>
                  </a:cubicBezTo>
                  <a:cubicBezTo>
                    <a:pt x="42" y="56"/>
                    <a:pt x="42" y="56"/>
                    <a:pt x="42" y="56"/>
                  </a:cubicBezTo>
                  <a:cubicBezTo>
                    <a:pt x="47" y="58"/>
                    <a:pt x="53" y="59"/>
                    <a:pt x="59" y="59"/>
                  </a:cubicBezTo>
                  <a:cubicBezTo>
                    <a:pt x="66" y="59"/>
                    <a:pt x="74" y="58"/>
                    <a:pt x="82" y="53"/>
                  </a:cubicBezTo>
                  <a:cubicBezTo>
                    <a:pt x="93" y="47"/>
                    <a:pt x="102" y="45"/>
                    <a:pt x="109" y="46"/>
                  </a:cubicBezTo>
                  <a:cubicBezTo>
                    <a:pt x="109" y="67"/>
                    <a:pt x="109" y="67"/>
                    <a:pt x="109" y="67"/>
                  </a:cubicBezTo>
                  <a:cubicBezTo>
                    <a:pt x="109" y="70"/>
                    <a:pt x="111" y="73"/>
                    <a:pt x="113" y="74"/>
                  </a:cubicBezTo>
                  <a:cubicBezTo>
                    <a:pt x="132" y="87"/>
                    <a:pt x="143" y="108"/>
                    <a:pt x="143" y="131"/>
                  </a:cubicBezTo>
                  <a:cubicBezTo>
                    <a:pt x="143" y="148"/>
                    <a:pt x="136" y="164"/>
                    <a:pt x="124" y="177"/>
                  </a:cubicBezTo>
                  <a:close/>
                  <a:moveTo>
                    <a:pt x="113" y="135"/>
                  </a:moveTo>
                  <a:cubicBezTo>
                    <a:pt x="111" y="135"/>
                    <a:pt x="109" y="137"/>
                    <a:pt x="109" y="139"/>
                  </a:cubicBezTo>
                  <a:cubicBezTo>
                    <a:pt x="109" y="141"/>
                    <a:pt x="111" y="143"/>
                    <a:pt x="113" y="143"/>
                  </a:cubicBezTo>
                  <a:cubicBezTo>
                    <a:pt x="116" y="143"/>
                    <a:pt x="118" y="141"/>
                    <a:pt x="118" y="139"/>
                  </a:cubicBezTo>
                  <a:cubicBezTo>
                    <a:pt x="118" y="137"/>
                    <a:pt x="116" y="135"/>
                    <a:pt x="113" y="135"/>
                  </a:cubicBezTo>
                  <a:close/>
                  <a:moveTo>
                    <a:pt x="88" y="76"/>
                  </a:moveTo>
                  <a:cubicBezTo>
                    <a:pt x="81" y="76"/>
                    <a:pt x="75" y="81"/>
                    <a:pt x="75" y="88"/>
                  </a:cubicBezTo>
                  <a:cubicBezTo>
                    <a:pt x="75" y="95"/>
                    <a:pt x="81" y="101"/>
                    <a:pt x="88" y="101"/>
                  </a:cubicBezTo>
                  <a:cubicBezTo>
                    <a:pt x="95" y="101"/>
                    <a:pt x="101" y="95"/>
                    <a:pt x="101" y="88"/>
                  </a:cubicBezTo>
                  <a:cubicBezTo>
                    <a:pt x="101" y="81"/>
                    <a:pt x="95" y="76"/>
                    <a:pt x="88" y="76"/>
                  </a:cubicBezTo>
                  <a:close/>
                  <a:moveTo>
                    <a:pt x="88" y="93"/>
                  </a:moveTo>
                  <a:cubicBezTo>
                    <a:pt x="86" y="93"/>
                    <a:pt x="84" y="91"/>
                    <a:pt x="84" y="88"/>
                  </a:cubicBezTo>
                  <a:cubicBezTo>
                    <a:pt x="84" y="86"/>
                    <a:pt x="86" y="84"/>
                    <a:pt x="88" y="84"/>
                  </a:cubicBezTo>
                  <a:cubicBezTo>
                    <a:pt x="90" y="84"/>
                    <a:pt x="92" y="86"/>
                    <a:pt x="92" y="88"/>
                  </a:cubicBezTo>
                  <a:cubicBezTo>
                    <a:pt x="92" y="91"/>
                    <a:pt x="90" y="93"/>
                    <a:pt x="88" y="93"/>
                  </a:cubicBezTo>
                  <a:close/>
                  <a:moveTo>
                    <a:pt x="88" y="152"/>
                  </a:moveTo>
                  <a:cubicBezTo>
                    <a:pt x="86" y="152"/>
                    <a:pt x="84" y="154"/>
                    <a:pt x="84" y="156"/>
                  </a:cubicBezTo>
                  <a:cubicBezTo>
                    <a:pt x="84" y="158"/>
                    <a:pt x="86" y="160"/>
                    <a:pt x="88" y="160"/>
                  </a:cubicBezTo>
                  <a:cubicBezTo>
                    <a:pt x="90" y="160"/>
                    <a:pt x="92" y="158"/>
                    <a:pt x="92" y="156"/>
                  </a:cubicBezTo>
                  <a:cubicBezTo>
                    <a:pt x="92" y="154"/>
                    <a:pt x="90" y="152"/>
                    <a:pt x="88"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 name="TextBox 12">
              <a:extLst>
                <a:ext uri="{FF2B5EF4-FFF2-40B4-BE49-F238E27FC236}">
                  <a16:creationId xmlns:a16="http://schemas.microsoft.com/office/drawing/2014/main" id="{EA788E3C-FE7E-4ADA-A520-45EC79C23C7B}"/>
                </a:ext>
              </a:extLst>
            </p:cNvPr>
            <p:cNvSpPr txBox="1"/>
            <p:nvPr/>
          </p:nvSpPr>
          <p:spPr>
            <a:xfrm>
              <a:off x="535483" y="3771319"/>
              <a:ext cx="1497329" cy="1346522"/>
            </a:xfrm>
            <a:prstGeom prst="rect">
              <a:avLst/>
            </a:prstGeom>
            <a:noFill/>
          </p:spPr>
          <p:txBody>
            <a:bodyPr wrap="square" rtlCol="0">
              <a:spAutoFit/>
            </a:bodyPr>
            <a:lstStyle/>
            <a:p>
              <a:pPr algn="ctr"/>
              <a:r>
                <a:rPr lang="en-US" sz="1200" b="1" dirty="0">
                  <a:solidFill>
                    <a:schemeClr val="accent1"/>
                  </a:solidFill>
                  <a:latin typeface="Raleway" panose="020B0003030101060003" pitchFamily="34" charset="0"/>
                </a:rPr>
                <a:t>Jul 2018 – Dec 2018</a:t>
              </a:r>
              <a:endParaRPr lang="en-US" sz="900" b="1" dirty="0">
                <a:solidFill>
                  <a:schemeClr val="accent1"/>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Initial </a:t>
              </a:r>
              <a:r>
                <a:rPr lang="en-US" sz="1100" b="1" dirty="0">
                  <a:latin typeface="Calibri Light" panose="020F0302020204030204" pitchFamily="34" charset="0"/>
                  <a:ea typeface="Roboto Light" panose="02000000000000000000" pitchFamily="2" charset="0"/>
                </a:rPr>
                <a:t>Classifier</a:t>
              </a:r>
              <a:r>
                <a:rPr lang="en-US" sz="1050" dirty="0">
                  <a:latin typeface="Calibri Light" panose="020F0302020204030204" pitchFamily="34" charset="0"/>
                  <a:ea typeface="Roboto Light" panose="02000000000000000000" pitchFamily="2" charset="0"/>
                </a:rPr>
                <a:t> implementation:</a:t>
              </a:r>
            </a:p>
            <a:p>
              <a:pPr algn="ctr"/>
              <a:r>
                <a:rPr lang="en-US" sz="1050" dirty="0">
                  <a:latin typeface="Calibri Light" panose="020F0302020204030204" pitchFamily="34" charset="0"/>
                  <a:ea typeface="Roboto Light" panose="02000000000000000000" pitchFamily="2" charset="0"/>
                </a:rPr>
                <a:t>Only training Supervised ML models and applying them</a:t>
              </a:r>
            </a:p>
          </p:txBody>
        </p:sp>
        <p:cxnSp>
          <p:nvCxnSpPr>
            <p:cNvPr id="14" name="Straight Connector 13">
              <a:extLst>
                <a:ext uri="{FF2B5EF4-FFF2-40B4-BE49-F238E27FC236}">
                  <a16:creationId xmlns:a16="http://schemas.microsoft.com/office/drawing/2014/main" id="{B0EC8CA2-E20F-4D9E-98B3-F243641F0A64}"/>
                </a:ext>
              </a:extLst>
            </p:cNvPr>
            <p:cNvCxnSpPr>
              <a:cxnSpLocks/>
            </p:cNvCxnSpPr>
            <p:nvPr/>
          </p:nvCxnSpPr>
          <p:spPr>
            <a:xfrm flipV="1">
              <a:off x="128414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6CE9570-A962-435F-8786-E542491211EE}"/>
              </a:ext>
            </a:extLst>
          </p:cNvPr>
          <p:cNvGrpSpPr/>
          <p:nvPr/>
        </p:nvGrpSpPr>
        <p:grpSpPr>
          <a:xfrm>
            <a:off x="1895567" y="2539883"/>
            <a:ext cx="1688147" cy="2974224"/>
            <a:chOff x="1895567" y="2539883"/>
            <a:chExt cx="1688147" cy="2974224"/>
          </a:xfrm>
        </p:grpSpPr>
        <p:sp>
          <p:nvSpPr>
            <p:cNvPr id="4" name="Chevron 1">
              <a:extLst>
                <a:ext uri="{FF2B5EF4-FFF2-40B4-BE49-F238E27FC236}">
                  <a16:creationId xmlns:a16="http://schemas.microsoft.com/office/drawing/2014/main" id="{C24B6B33-3353-48D0-911B-5DE516B31324}"/>
                </a:ext>
              </a:extLst>
            </p:cNvPr>
            <p:cNvSpPr/>
            <p:nvPr/>
          </p:nvSpPr>
          <p:spPr>
            <a:xfrm>
              <a:off x="2008120" y="3400824"/>
              <a:ext cx="1463040" cy="105363"/>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667BC86-5F99-4D98-A689-C4DD80EC47B1}"/>
                </a:ext>
              </a:extLst>
            </p:cNvPr>
            <p:cNvSpPr/>
            <p:nvPr/>
          </p:nvSpPr>
          <p:spPr>
            <a:xfrm>
              <a:off x="2158989" y="4360512"/>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1BA9CD-9ADE-4174-A0BC-E25064A41812}"/>
                </a:ext>
              </a:extLst>
            </p:cNvPr>
            <p:cNvCxnSpPr>
              <a:cxnSpLocks/>
            </p:cNvCxnSpPr>
            <p:nvPr/>
          </p:nvCxnSpPr>
          <p:spPr>
            <a:xfrm flipV="1">
              <a:off x="2739640"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5FD1E8-8323-4F74-8510-EA6063865902}"/>
                </a:ext>
              </a:extLst>
            </p:cNvPr>
            <p:cNvSpPr txBox="1"/>
            <p:nvPr/>
          </p:nvSpPr>
          <p:spPr>
            <a:xfrm>
              <a:off x="1895567" y="2539883"/>
              <a:ext cx="1688147" cy="677108"/>
            </a:xfrm>
            <a:prstGeom prst="rect">
              <a:avLst/>
            </a:prstGeom>
            <a:noFill/>
          </p:spPr>
          <p:txBody>
            <a:bodyPr wrap="square" rtlCol="0">
              <a:spAutoFit/>
            </a:bodyPr>
            <a:lstStyle/>
            <a:p>
              <a:pPr algn="ctr"/>
              <a:r>
                <a:rPr lang="en-US" sz="1050" dirty="0">
                  <a:latin typeface="Calibri Light" panose="020F0302020204030204" pitchFamily="34" charset="0"/>
                  <a:ea typeface="Roboto Light" panose="02000000000000000000" pitchFamily="2" charset="0"/>
                </a:rPr>
                <a:t>Maintenance &amp; stabilization</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2"/>
                  </a:solidFill>
                  <a:latin typeface="Raleway" panose="020B0003030101060003" pitchFamily="34" charset="0"/>
                </a:rPr>
                <a:t>Jan 2019 – May 2019</a:t>
              </a:r>
              <a:endParaRPr lang="en-US" sz="800" b="1" dirty="0">
                <a:solidFill>
                  <a:schemeClr val="accent2"/>
                </a:solidFill>
                <a:latin typeface="Raleway" panose="020B0003030101060003" pitchFamily="34" charset="0"/>
              </a:endParaRPr>
            </a:p>
          </p:txBody>
        </p:sp>
        <p:sp>
          <p:nvSpPr>
            <p:cNvPr id="29" name="Freeform 87">
              <a:extLst>
                <a:ext uri="{FF2B5EF4-FFF2-40B4-BE49-F238E27FC236}">
                  <a16:creationId xmlns:a16="http://schemas.microsoft.com/office/drawing/2014/main" id="{F63E273B-5768-4417-A5A7-402A6139ED2E}"/>
                </a:ext>
              </a:extLst>
            </p:cNvPr>
            <p:cNvSpPr>
              <a:spLocks noEditPoints="1"/>
            </p:cNvSpPr>
            <p:nvPr/>
          </p:nvSpPr>
          <p:spPr bwMode="auto">
            <a:xfrm>
              <a:off x="2527123" y="4729233"/>
              <a:ext cx="425035" cy="416152"/>
            </a:xfrm>
            <a:custGeom>
              <a:avLst/>
              <a:gdLst>
                <a:gd name="T0" fmla="*/ 46 w 186"/>
                <a:gd name="T1" fmla="*/ 139 h 186"/>
                <a:gd name="T2" fmla="*/ 82 w 186"/>
                <a:gd name="T3" fmla="*/ 133 h 186"/>
                <a:gd name="T4" fmla="*/ 179 w 186"/>
                <a:gd name="T5" fmla="*/ 36 h 186"/>
                <a:gd name="T6" fmla="*/ 186 w 186"/>
                <a:gd name="T7" fmla="*/ 21 h 186"/>
                <a:gd name="T8" fmla="*/ 165 w 186"/>
                <a:gd name="T9" fmla="*/ 0 h 186"/>
                <a:gd name="T10" fmla="*/ 150 w 186"/>
                <a:gd name="T11" fmla="*/ 6 h 186"/>
                <a:gd name="T12" fmla="*/ 53 w 186"/>
                <a:gd name="T13" fmla="*/ 103 h 186"/>
                <a:gd name="T14" fmla="*/ 46 w 186"/>
                <a:gd name="T15" fmla="*/ 139 h 186"/>
                <a:gd name="T16" fmla="*/ 156 w 186"/>
                <a:gd name="T17" fmla="*/ 12 h 186"/>
                <a:gd name="T18" fmla="*/ 165 w 186"/>
                <a:gd name="T19" fmla="*/ 9 h 186"/>
                <a:gd name="T20" fmla="*/ 177 w 186"/>
                <a:gd name="T21" fmla="*/ 21 h 186"/>
                <a:gd name="T22" fmla="*/ 174 w 186"/>
                <a:gd name="T23" fmla="*/ 30 h 186"/>
                <a:gd name="T24" fmla="*/ 168 w 186"/>
                <a:gd name="T25" fmla="*/ 36 h 186"/>
                <a:gd name="T26" fmla="*/ 150 w 186"/>
                <a:gd name="T27" fmla="*/ 18 h 186"/>
                <a:gd name="T28" fmla="*/ 156 w 186"/>
                <a:gd name="T29" fmla="*/ 12 h 186"/>
                <a:gd name="T30" fmla="*/ 144 w 186"/>
                <a:gd name="T31" fmla="*/ 24 h 186"/>
                <a:gd name="T32" fmla="*/ 162 w 186"/>
                <a:gd name="T33" fmla="*/ 42 h 186"/>
                <a:gd name="T34" fmla="*/ 84 w 186"/>
                <a:gd name="T35" fmla="*/ 119 h 186"/>
                <a:gd name="T36" fmla="*/ 84 w 186"/>
                <a:gd name="T37" fmla="*/ 102 h 186"/>
                <a:gd name="T38" fmla="*/ 67 w 186"/>
                <a:gd name="T39" fmla="*/ 102 h 186"/>
                <a:gd name="T40" fmla="*/ 144 w 186"/>
                <a:gd name="T41" fmla="*/ 24 h 186"/>
                <a:gd name="T42" fmla="*/ 60 w 186"/>
                <a:gd name="T43" fmla="*/ 110 h 186"/>
                <a:gd name="T44" fmla="*/ 76 w 186"/>
                <a:gd name="T45" fmla="*/ 110 h 186"/>
                <a:gd name="T46" fmla="*/ 76 w 186"/>
                <a:gd name="T47" fmla="*/ 126 h 186"/>
                <a:gd name="T48" fmla="*/ 57 w 186"/>
                <a:gd name="T49" fmla="*/ 129 h 186"/>
                <a:gd name="T50" fmla="*/ 60 w 186"/>
                <a:gd name="T51" fmla="*/ 110 h 186"/>
                <a:gd name="T52" fmla="*/ 181 w 186"/>
                <a:gd name="T53" fmla="*/ 64 h 186"/>
                <a:gd name="T54" fmla="*/ 177 w 186"/>
                <a:gd name="T55" fmla="*/ 68 h 186"/>
                <a:gd name="T56" fmla="*/ 177 w 186"/>
                <a:gd name="T57" fmla="*/ 161 h 186"/>
                <a:gd name="T58" fmla="*/ 160 w 186"/>
                <a:gd name="T59" fmla="*/ 177 h 186"/>
                <a:gd name="T60" fmla="*/ 25 w 186"/>
                <a:gd name="T61" fmla="*/ 177 h 186"/>
                <a:gd name="T62" fmla="*/ 8 w 186"/>
                <a:gd name="T63" fmla="*/ 161 h 186"/>
                <a:gd name="T64" fmla="*/ 8 w 186"/>
                <a:gd name="T65" fmla="*/ 26 h 186"/>
                <a:gd name="T66" fmla="*/ 25 w 186"/>
                <a:gd name="T67" fmla="*/ 9 h 186"/>
                <a:gd name="T68" fmla="*/ 118 w 186"/>
                <a:gd name="T69" fmla="*/ 9 h 186"/>
                <a:gd name="T70" fmla="*/ 122 w 186"/>
                <a:gd name="T71" fmla="*/ 4 h 186"/>
                <a:gd name="T72" fmla="*/ 118 w 186"/>
                <a:gd name="T73" fmla="*/ 0 h 186"/>
                <a:gd name="T74" fmla="*/ 25 w 186"/>
                <a:gd name="T75" fmla="*/ 0 h 186"/>
                <a:gd name="T76" fmla="*/ 0 w 186"/>
                <a:gd name="T77" fmla="*/ 26 h 186"/>
                <a:gd name="T78" fmla="*/ 0 w 186"/>
                <a:gd name="T79" fmla="*/ 161 h 186"/>
                <a:gd name="T80" fmla="*/ 25 w 186"/>
                <a:gd name="T81" fmla="*/ 186 h 186"/>
                <a:gd name="T82" fmla="*/ 160 w 186"/>
                <a:gd name="T83" fmla="*/ 186 h 186"/>
                <a:gd name="T84" fmla="*/ 186 w 186"/>
                <a:gd name="T85" fmla="*/ 161 h 186"/>
                <a:gd name="T86" fmla="*/ 186 w 186"/>
                <a:gd name="T87" fmla="*/ 68 h 186"/>
                <a:gd name="T88" fmla="*/ 181 w 186"/>
                <a:gd name="T89" fmla="*/ 6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86">
                  <a:moveTo>
                    <a:pt x="46" y="139"/>
                  </a:moveTo>
                  <a:cubicBezTo>
                    <a:pt x="82" y="133"/>
                    <a:pt x="82" y="133"/>
                    <a:pt x="82" y="133"/>
                  </a:cubicBezTo>
                  <a:cubicBezTo>
                    <a:pt x="179" y="36"/>
                    <a:pt x="179" y="36"/>
                    <a:pt x="179" y="36"/>
                  </a:cubicBezTo>
                  <a:cubicBezTo>
                    <a:pt x="183" y="32"/>
                    <a:pt x="186" y="27"/>
                    <a:pt x="186" y="21"/>
                  </a:cubicBezTo>
                  <a:cubicBezTo>
                    <a:pt x="186" y="10"/>
                    <a:pt x="176" y="0"/>
                    <a:pt x="165" y="0"/>
                  </a:cubicBezTo>
                  <a:cubicBezTo>
                    <a:pt x="159" y="0"/>
                    <a:pt x="153" y="3"/>
                    <a:pt x="150" y="6"/>
                  </a:cubicBezTo>
                  <a:cubicBezTo>
                    <a:pt x="53" y="103"/>
                    <a:pt x="53" y="103"/>
                    <a:pt x="53" y="103"/>
                  </a:cubicBezTo>
                  <a:lnTo>
                    <a:pt x="46" y="139"/>
                  </a:lnTo>
                  <a:close/>
                  <a:moveTo>
                    <a:pt x="156" y="12"/>
                  </a:moveTo>
                  <a:cubicBezTo>
                    <a:pt x="158" y="10"/>
                    <a:pt x="161" y="9"/>
                    <a:pt x="165" y="9"/>
                  </a:cubicBezTo>
                  <a:cubicBezTo>
                    <a:pt x="172" y="9"/>
                    <a:pt x="177" y="14"/>
                    <a:pt x="177" y="21"/>
                  </a:cubicBezTo>
                  <a:cubicBezTo>
                    <a:pt x="177" y="25"/>
                    <a:pt x="176" y="28"/>
                    <a:pt x="174" y="30"/>
                  </a:cubicBezTo>
                  <a:cubicBezTo>
                    <a:pt x="168" y="36"/>
                    <a:pt x="168" y="36"/>
                    <a:pt x="168" y="36"/>
                  </a:cubicBezTo>
                  <a:cubicBezTo>
                    <a:pt x="150" y="18"/>
                    <a:pt x="150" y="18"/>
                    <a:pt x="150" y="18"/>
                  </a:cubicBezTo>
                  <a:lnTo>
                    <a:pt x="156" y="12"/>
                  </a:lnTo>
                  <a:close/>
                  <a:moveTo>
                    <a:pt x="144" y="24"/>
                  </a:moveTo>
                  <a:cubicBezTo>
                    <a:pt x="162" y="42"/>
                    <a:pt x="162" y="42"/>
                    <a:pt x="162" y="42"/>
                  </a:cubicBezTo>
                  <a:cubicBezTo>
                    <a:pt x="84" y="119"/>
                    <a:pt x="84" y="119"/>
                    <a:pt x="84" y="119"/>
                  </a:cubicBezTo>
                  <a:cubicBezTo>
                    <a:pt x="84" y="102"/>
                    <a:pt x="84" y="102"/>
                    <a:pt x="84" y="102"/>
                  </a:cubicBezTo>
                  <a:cubicBezTo>
                    <a:pt x="67" y="102"/>
                    <a:pt x="67" y="102"/>
                    <a:pt x="67" y="102"/>
                  </a:cubicBezTo>
                  <a:lnTo>
                    <a:pt x="144" y="24"/>
                  </a:lnTo>
                  <a:close/>
                  <a:moveTo>
                    <a:pt x="60" y="110"/>
                  </a:moveTo>
                  <a:cubicBezTo>
                    <a:pt x="76" y="110"/>
                    <a:pt x="76" y="110"/>
                    <a:pt x="76" y="110"/>
                  </a:cubicBezTo>
                  <a:cubicBezTo>
                    <a:pt x="76" y="126"/>
                    <a:pt x="76" y="126"/>
                    <a:pt x="76" y="126"/>
                  </a:cubicBezTo>
                  <a:cubicBezTo>
                    <a:pt x="57" y="129"/>
                    <a:pt x="57" y="129"/>
                    <a:pt x="57" y="129"/>
                  </a:cubicBezTo>
                  <a:lnTo>
                    <a:pt x="60" y="110"/>
                  </a:lnTo>
                  <a:close/>
                  <a:moveTo>
                    <a:pt x="181" y="64"/>
                  </a:moveTo>
                  <a:cubicBezTo>
                    <a:pt x="179" y="64"/>
                    <a:pt x="177" y="65"/>
                    <a:pt x="177" y="68"/>
                  </a:cubicBezTo>
                  <a:cubicBezTo>
                    <a:pt x="177" y="161"/>
                    <a:pt x="177" y="161"/>
                    <a:pt x="177" y="161"/>
                  </a:cubicBezTo>
                  <a:cubicBezTo>
                    <a:pt x="177" y="170"/>
                    <a:pt x="170" y="177"/>
                    <a:pt x="160" y="177"/>
                  </a:cubicBezTo>
                  <a:cubicBezTo>
                    <a:pt x="25" y="177"/>
                    <a:pt x="25" y="177"/>
                    <a:pt x="25" y="177"/>
                  </a:cubicBezTo>
                  <a:cubicBezTo>
                    <a:pt x="16" y="177"/>
                    <a:pt x="8" y="170"/>
                    <a:pt x="8" y="161"/>
                  </a:cubicBezTo>
                  <a:cubicBezTo>
                    <a:pt x="8" y="26"/>
                    <a:pt x="8" y="26"/>
                    <a:pt x="8" y="26"/>
                  </a:cubicBezTo>
                  <a:cubicBezTo>
                    <a:pt x="8" y="16"/>
                    <a:pt x="16" y="9"/>
                    <a:pt x="25" y="9"/>
                  </a:cubicBezTo>
                  <a:cubicBezTo>
                    <a:pt x="118" y="9"/>
                    <a:pt x="118" y="9"/>
                    <a:pt x="118" y="9"/>
                  </a:cubicBezTo>
                  <a:cubicBezTo>
                    <a:pt x="120" y="9"/>
                    <a:pt x="122" y="7"/>
                    <a:pt x="122" y="4"/>
                  </a:cubicBezTo>
                  <a:cubicBezTo>
                    <a:pt x="122" y="2"/>
                    <a:pt x="120" y="0"/>
                    <a:pt x="118" y="0"/>
                  </a:cubicBezTo>
                  <a:cubicBezTo>
                    <a:pt x="25" y="0"/>
                    <a:pt x="25" y="0"/>
                    <a:pt x="25" y="0"/>
                  </a:cubicBezTo>
                  <a:cubicBezTo>
                    <a:pt x="11" y="0"/>
                    <a:pt x="0" y="12"/>
                    <a:pt x="0" y="26"/>
                  </a:cubicBezTo>
                  <a:cubicBezTo>
                    <a:pt x="0" y="161"/>
                    <a:pt x="0" y="161"/>
                    <a:pt x="0" y="161"/>
                  </a:cubicBezTo>
                  <a:cubicBezTo>
                    <a:pt x="0" y="175"/>
                    <a:pt x="11" y="186"/>
                    <a:pt x="25" y="186"/>
                  </a:cubicBezTo>
                  <a:cubicBezTo>
                    <a:pt x="160" y="186"/>
                    <a:pt x="160" y="186"/>
                    <a:pt x="160" y="186"/>
                  </a:cubicBezTo>
                  <a:cubicBezTo>
                    <a:pt x="174" y="186"/>
                    <a:pt x="186" y="175"/>
                    <a:pt x="186" y="161"/>
                  </a:cubicBezTo>
                  <a:cubicBezTo>
                    <a:pt x="186" y="68"/>
                    <a:pt x="186" y="68"/>
                    <a:pt x="186" y="68"/>
                  </a:cubicBezTo>
                  <a:cubicBezTo>
                    <a:pt x="186" y="65"/>
                    <a:pt x="184" y="64"/>
                    <a:pt x="181" y="64"/>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 name="Group 37">
            <a:extLst>
              <a:ext uri="{FF2B5EF4-FFF2-40B4-BE49-F238E27FC236}">
                <a16:creationId xmlns:a16="http://schemas.microsoft.com/office/drawing/2014/main" id="{A7167E7B-7C9A-438B-AA99-6F3F9AAA2107}"/>
              </a:ext>
            </a:extLst>
          </p:cNvPr>
          <p:cNvGrpSpPr/>
          <p:nvPr/>
        </p:nvGrpSpPr>
        <p:grpSpPr>
          <a:xfrm>
            <a:off x="7432108" y="2530700"/>
            <a:ext cx="1374666" cy="2983407"/>
            <a:chOff x="8647161" y="2530700"/>
            <a:chExt cx="1374666" cy="2983407"/>
          </a:xfrm>
        </p:grpSpPr>
        <p:sp>
          <p:nvSpPr>
            <p:cNvPr id="26" name="Oval 25">
              <a:extLst>
                <a:ext uri="{FF2B5EF4-FFF2-40B4-BE49-F238E27FC236}">
                  <a16:creationId xmlns:a16="http://schemas.microsoft.com/office/drawing/2014/main" id="{2BA29E33-EF6E-4E6F-9CB7-B897768C196D}"/>
                </a:ext>
              </a:extLst>
            </p:cNvPr>
            <p:cNvSpPr/>
            <p:nvPr/>
          </p:nvSpPr>
          <p:spPr>
            <a:xfrm>
              <a:off x="8753843"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85499BC-17AC-4A72-AF2C-F05FB1AF65E0}"/>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23E434B-C057-4CE7-9454-D6C50E95DF07}"/>
                </a:ext>
              </a:extLst>
            </p:cNvPr>
            <p:cNvSpPr txBox="1"/>
            <p:nvPr/>
          </p:nvSpPr>
          <p:spPr>
            <a:xfrm>
              <a:off x="8647161" y="2530700"/>
              <a:ext cx="1374666" cy="677108"/>
            </a:xfrm>
            <a:prstGeom prst="rect">
              <a:avLst/>
            </a:prstGeom>
            <a:noFill/>
          </p:spPr>
          <p:txBody>
            <a:bodyPr wrap="square" rtlCol="0" anchor="b">
              <a:spAutoFit/>
            </a:bodyPr>
            <a:lstStyle/>
            <a:p>
              <a:pPr algn="ctr"/>
              <a:r>
                <a:rPr lang="en-US" sz="1050" dirty="0">
                  <a:latin typeface="Calibri Light" panose="020F0302020204030204" pitchFamily="34" charset="0"/>
                  <a:ea typeface="Roboto Light" panose="02000000000000000000" pitchFamily="2" charset="0"/>
                </a:rPr>
                <a:t>databricks integration in Prod</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6"/>
                  </a:solidFill>
                  <a:latin typeface="Raleway" panose="020B0003030101060003" pitchFamily="34" charset="0"/>
                </a:rPr>
                <a:t>Dec 2020</a:t>
              </a:r>
              <a:endParaRPr lang="en-US" sz="800" b="1" dirty="0">
                <a:solidFill>
                  <a:schemeClr val="accent6"/>
                </a:solidFill>
                <a:latin typeface="Raleway" panose="020B0003030101060003" pitchFamily="34" charset="0"/>
              </a:endParaRPr>
            </a:p>
          </p:txBody>
        </p:sp>
        <p:sp>
          <p:nvSpPr>
            <p:cNvPr id="31" name="Freeform 167">
              <a:extLst>
                <a:ext uri="{FF2B5EF4-FFF2-40B4-BE49-F238E27FC236}">
                  <a16:creationId xmlns:a16="http://schemas.microsoft.com/office/drawing/2014/main" id="{3E07A9B7-20F1-4B31-81A9-C162850E8B3C}"/>
                </a:ext>
              </a:extLst>
            </p:cNvPr>
            <p:cNvSpPr>
              <a:spLocks noEditPoints="1"/>
            </p:cNvSpPr>
            <p:nvPr/>
          </p:nvSpPr>
          <p:spPr bwMode="auto">
            <a:xfrm>
              <a:off x="9218804" y="4733233"/>
              <a:ext cx="231380" cy="416152"/>
            </a:xfrm>
            <a:custGeom>
              <a:avLst/>
              <a:gdLst>
                <a:gd name="T0" fmla="*/ 101 w 101"/>
                <a:gd name="T1" fmla="*/ 72 h 186"/>
                <a:gd name="T2" fmla="*/ 97 w 101"/>
                <a:gd name="T3" fmla="*/ 68 h 186"/>
                <a:gd name="T4" fmla="*/ 64 w 101"/>
                <a:gd name="T5" fmla="*/ 68 h 186"/>
                <a:gd name="T6" fmla="*/ 84 w 101"/>
                <a:gd name="T7" fmla="*/ 6 h 186"/>
                <a:gd name="T8" fmla="*/ 84 w 101"/>
                <a:gd name="T9" fmla="*/ 6 h 186"/>
                <a:gd name="T10" fmla="*/ 85 w 101"/>
                <a:gd name="T11" fmla="*/ 4 h 186"/>
                <a:gd name="T12" fmla="*/ 80 w 101"/>
                <a:gd name="T13" fmla="*/ 0 h 186"/>
                <a:gd name="T14" fmla="*/ 38 w 101"/>
                <a:gd name="T15" fmla="*/ 0 h 186"/>
                <a:gd name="T16" fmla="*/ 34 w 101"/>
                <a:gd name="T17" fmla="*/ 3 h 186"/>
                <a:gd name="T18" fmla="*/ 34 w 101"/>
                <a:gd name="T19" fmla="*/ 3 h 186"/>
                <a:gd name="T20" fmla="*/ 0 w 101"/>
                <a:gd name="T21" fmla="*/ 104 h 186"/>
                <a:gd name="T22" fmla="*/ 0 w 101"/>
                <a:gd name="T23" fmla="*/ 104 h 186"/>
                <a:gd name="T24" fmla="*/ 0 w 101"/>
                <a:gd name="T25" fmla="*/ 106 h 186"/>
                <a:gd name="T26" fmla="*/ 4 w 101"/>
                <a:gd name="T27" fmla="*/ 110 h 186"/>
                <a:gd name="T28" fmla="*/ 42 w 101"/>
                <a:gd name="T29" fmla="*/ 110 h 186"/>
                <a:gd name="T30" fmla="*/ 34 w 101"/>
                <a:gd name="T31" fmla="*/ 181 h 186"/>
                <a:gd name="T32" fmla="*/ 34 w 101"/>
                <a:gd name="T33" fmla="*/ 181 h 186"/>
                <a:gd name="T34" fmla="*/ 34 w 101"/>
                <a:gd name="T35" fmla="*/ 182 h 186"/>
                <a:gd name="T36" fmla="*/ 38 w 101"/>
                <a:gd name="T37" fmla="*/ 186 h 186"/>
                <a:gd name="T38" fmla="*/ 42 w 101"/>
                <a:gd name="T39" fmla="*/ 183 h 186"/>
                <a:gd name="T40" fmla="*/ 42 w 101"/>
                <a:gd name="T41" fmla="*/ 183 h 186"/>
                <a:gd name="T42" fmla="*/ 101 w 101"/>
                <a:gd name="T43" fmla="*/ 74 h 186"/>
                <a:gd name="T44" fmla="*/ 101 w 101"/>
                <a:gd name="T45" fmla="*/ 74 h 186"/>
                <a:gd name="T46" fmla="*/ 101 w 101"/>
                <a:gd name="T47" fmla="*/ 72 h 186"/>
                <a:gd name="T48" fmla="*/ 45 w 101"/>
                <a:gd name="T49" fmla="*/ 160 h 186"/>
                <a:gd name="T50" fmla="*/ 51 w 101"/>
                <a:gd name="T51" fmla="*/ 106 h 186"/>
                <a:gd name="T52" fmla="*/ 51 w 101"/>
                <a:gd name="T53" fmla="*/ 106 h 186"/>
                <a:gd name="T54" fmla="*/ 51 w 101"/>
                <a:gd name="T55" fmla="*/ 106 h 186"/>
                <a:gd name="T56" fmla="*/ 47 w 101"/>
                <a:gd name="T57" fmla="*/ 101 h 186"/>
                <a:gd name="T58" fmla="*/ 10 w 101"/>
                <a:gd name="T59" fmla="*/ 101 h 186"/>
                <a:gd name="T60" fmla="*/ 41 w 101"/>
                <a:gd name="T61" fmla="*/ 9 h 186"/>
                <a:gd name="T62" fmla="*/ 75 w 101"/>
                <a:gd name="T63" fmla="*/ 9 h 186"/>
                <a:gd name="T64" fmla="*/ 54 w 101"/>
                <a:gd name="T65" fmla="*/ 71 h 186"/>
                <a:gd name="T66" fmla="*/ 54 w 101"/>
                <a:gd name="T67" fmla="*/ 71 h 186"/>
                <a:gd name="T68" fmla="*/ 54 w 101"/>
                <a:gd name="T69" fmla="*/ 72 h 186"/>
                <a:gd name="T70" fmla="*/ 58 w 101"/>
                <a:gd name="T71" fmla="*/ 76 h 186"/>
                <a:gd name="T72" fmla="*/ 90 w 101"/>
                <a:gd name="T73" fmla="*/ 76 h 186"/>
                <a:gd name="T74" fmla="*/ 45 w 101"/>
                <a:gd name="T75"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86">
                  <a:moveTo>
                    <a:pt x="101" y="72"/>
                  </a:moveTo>
                  <a:cubicBezTo>
                    <a:pt x="101" y="70"/>
                    <a:pt x="100" y="68"/>
                    <a:pt x="97" y="68"/>
                  </a:cubicBezTo>
                  <a:cubicBezTo>
                    <a:pt x="64" y="68"/>
                    <a:pt x="64" y="68"/>
                    <a:pt x="64" y="68"/>
                  </a:cubicBezTo>
                  <a:cubicBezTo>
                    <a:pt x="84" y="6"/>
                    <a:pt x="84" y="6"/>
                    <a:pt x="84" y="6"/>
                  </a:cubicBezTo>
                  <a:cubicBezTo>
                    <a:pt x="84" y="6"/>
                    <a:pt x="84" y="6"/>
                    <a:pt x="84" y="6"/>
                  </a:cubicBezTo>
                  <a:cubicBezTo>
                    <a:pt x="84" y="5"/>
                    <a:pt x="85" y="5"/>
                    <a:pt x="85" y="4"/>
                  </a:cubicBezTo>
                  <a:cubicBezTo>
                    <a:pt x="85" y="2"/>
                    <a:pt x="83" y="0"/>
                    <a:pt x="80" y="0"/>
                  </a:cubicBezTo>
                  <a:cubicBezTo>
                    <a:pt x="38" y="0"/>
                    <a:pt x="38" y="0"/>
                    <a:pt x="38" y="0"/>
                  </a:cubicBezTo>
                  <a:cubicBezTo>
                    <a:pt x="36" y="0"/>
                    <a:pt x="35" y="1"/>
                    <a:pt x="34" y="3"/>
                  </a:cubicBezTo>
                  <a:cubicBezTo>
                    <a:pt x="34" y="3"/>
                    <a:pt x="34" y="3"/>
                    <a:pt x="34" y="3"/>
                  </a:cubicBezTo>
                  <a:cubicBezTo>
                    <a:pt x="0" y="104"/>
                    <a:pt x="0" y="104"/>
                    <a:pt x="0" y="104"/>
                  </a:cubicBezTo>
                  <a:cubicBezTo>
                    <a:pt x="0" y="104"/>
                    <a:pt x="0" y="104"/>
                    <a:pt x="0" y="104"/>
                  </a:cubicBezTo>
                  <a:cubicBezTo>
                    <a:pt x="0" y="105"/>
                    <a:pt x="0" y="105"/>
                    <a:pt x="0" y="106"/>
                  </a:cubicBezTo>
                  <a:cubicBezTo>
                    <a:pt x="0" y="108"/>
                    <a:pt x="2" y="110"/>
                    <a:pt x="4" y="110"/>
                  </a:cubicBezTo>
                  <a:cubicBezTo>
                    <a:pt x="42" y="110"/>
                    <a:pt x="42" y="110"/>
                    <a:pt x="42" y="110"/>
                  </a:cubicBezTo>
                  <a:cubicBezTo>
                    <a:pt x="34" y="181"/>
                    <a:pt x="34" y="181"/>
                    <a:pt x="34" y="181"/>
                  </a:cubicBezTo>
                  <a:cubicBezTo>
                    <a:pt x="34" y="181"/>
                    <a:pt x="34" y="181"/>
                    <a:pt x="34" y="181"/>
                  </a:cubicBezTo>
                  <a:cubicBezTo>
                    <a:pt x="34" y="181"/>
                    <a:pt x="34" y="181"/>
                    <a:pt x="34" y="182"/>
                  </a:cubicBezTo>
                  <a:cubicBezTo>
                    <a:pt x="34" y="184"/>
                    <a:pt x="36" y="186"/>
                    <a:pt x="38" y="186"/>
                  </a:cubicBezTo>
                  <a:cubicBezTo>
                    <a:pt x="40" y="186"/>
                    <a:pt x="41" y="185"/>
                    <a:pt x="42" y="183"/>
                  </a:cubicBezTo>
                  <a:cubicBezTo>
                    <a:pt x="42" y="183"/>
                    <a:pt x="42" y="183"/>
                    <a:pt x="42" y="183"/>
                  </a:cubicBezTo>
                  <a:cubicBezTo>
                    <a:pt x="101" y="74"/>
                    <a:pt x="101" y="74"/>
                    <a:pt x="101" y="74"/>
                  </a:cubicBezTo>
                  <a:cubicBezTo>
                    <a:pt x="101" y="74"/>
                    <a:pt x="101" y="74"/>
                    <a:pt x="101" y="74"/>
                  </a:cubicBezTo>
                  <a:cubicBezTo>
                    <a:pt x="101" y="73"/>
                    <a:pt x="101" y="73"/>
                    <a:pt x="101" y="72"/>
                  </a:cubicBezTo>
                  <a:close/>
                  <a:moveTo>
                    <a:pt x="45" y="160"/>
                  </a:moveTo>
                  <a:cubicBezTo>
                    <a:pt x="51" y="106"/>
                    <a:pt x="51" y="106"/>
                    <a:pt x="51" y="106"/>
                  </a:cubicBezTo>
                  <a:cubicBezTo>
                    <a:pt x="51" y="106"/>
                    <a:pt x="51" y="106"/>
                    <a:pt x="51" y="106"/>
                  </a:cubicBezTo>
                  <a:cubicBezTo>
                    <a:pt x="51" y="106"/>
                    <a:pt x="51" y="106"/>
                    <a:pt x="51" y="106"/>
                  </a:cubicBezTo>
                  <a:cubicBezTo>
                    <a:pt x="51" y="103"/>
                    <a:pt x="49" y="101"/>
                    <a:pt x="47" y="101"/>
                  </a:cubicBezTo>
                  <a:cubicBezTo>
                    <a:pt x="10" y="101"/>
                    <a:pt x="10" y="101"/>
                    <a:pt x="10" y="101"/>
                  </a:cubicBezTo>
                  <a:cubicBezTo>
                    <a:pt x="41" y="9"/>
                    <a:pt x="41" y="9"/>
                    <a:pt x="41" y="9"/>
                  </a:cubicBezTo>
                  <a:cubicBezTo>
                    <a:pt x="75" y="9"/>
                    <a:pt x="75" y="9"/>
                    <a:pt x="75" y="9"/>
                  </a:cubicBezTo>
                  <a:cubicBezTo>
                    <a:pt x="54" y="71"/>
                    <a:pt x="54" y="71"/>
                    <a:pt x="54" y="71"/>
                  </a:cubicBezTo>
                  <a:cubicBezTo>
                    <a:pt x="54" y="71"/>
                    <a:pt x="54" y="71"/>
                    <a:pt x="54" y="71"/>
                  </a:cubicBezTo>
                  <a:cubicBezTo>
                    <a:pt x="54" y="71"/>
                    <a:pt x="54" y="71"/>
                    <a:pt x="54" y="72"/>
                  </a:cubicBezTo>
                  <a:cubicBezTo>
                    <a:pt x="54" y="74"/>
                    <a:pt x="56" y="76"/>
                    <a:pt x="58" y="76"/>
                  </a:cubicBezTo>
                  <a:cubicBezTo>
                    <a:pt x="90" y="76"/>
                    <a:pt x="90" y="76"/>
                    <a:pt x="90" y="76"/>
                  </a:cubicBezTo>
                  <a:lnTo>
                    <a:pt x="45" y="16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6" name="Group 35">
            <a:extLst>
              <a:ext uri="{FF2B5EF4-FFF2-40B4-BE49-F238E27FC236}">
                <a16:creationId xmlns:a16="http://schemas.microsoft.com/office/drawing/2014/main" id="{DB9F7216-AC6F-4CAF-9633-72242DD8C4FF}"/>
              </a:ext>
            </a:extLst>
          </p:cNvPr>
          <p:cNvGrpSpPr/>
          <p:nvPr/>
        </p:nvGrpSpPr>
        <p:grpSpPr>
          <a:xfrm>
            <a:off x="4788430" y="1876674"/>
            <a:ext cx="1538817" cy="3637433"/>
            <a:chOff x="5691615" y="1876674"/>
            <a:chExt cx="1538817" cy="3637433"/>
          </a:xfrm>
        </p:grpSpPr>
        <p:sp>
          <p:nvSpPr>
            <p:cNvPr id="20" name="Oval 19">
              <a:extLst>
                <a:ext uri="{FF2B5EF4-FFF2-40B4-BE49-F238E27FC236}">
                  <a16:creationId xmlns:a16="http://schemas.microsoft.com/office/drawing/2014/main" id="{4AEBDFF5-3C0F-4F1A-BA21-9220E8599D50}"/>
                </a:ext>
              </a:extLst>
            </p:cNvPr>
            <p:cNvSpPr/>
            <p:nvPr/>
          </p:nvSpPr>
          <p:spPr>
            <a:xfrm>
              <a:off x="5880372"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A1DBE25-6829-4099-B2C5-CA7348FFDEF9}"/>
                </a:ext>
              </a:extLst>
            </p:cNvPr>
            <p:cNvCxnSpPr>
              <a:cxnSpLocks/>
            </p:cNvCxnSpPr>
            <p:nvPr/>
          </p:nvCxnSpPr>
          <p:spPr>
            <a:xfrm flipV="1">
              <a:off x="6461023"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AA37DCC-BF5E-4E02-9A6B-E04D6B445B94}"/>
                </a:ext>
              </a:extLst>
            </p:cNvPr>
            <p:cNvSpPr txBox="1"/>
            <p:nvPr/>
          </p:nvSpPr>
          <p:spPr>
            <a:xfrm>
              <a:off x="5691615" y="1876674"/>
              <a:ext cx="1538817" cy="1331134"/>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Model Box </a:t>
              </a:r>
              <a:r>
                <a:rPr lang="en-US" sz="1050" dirty="0">
                  <a:latin typeface="Calibri Light" panose="020F0302020204030204" pitchFamily="34" charset="0"/>
                  <a:ea typeface="Roboto Light" panose="02000000000000000000" pitchFamily="2" charset="0"/>
                </a:rPr>
                <a:t>goes Live!</a:t>
              </a:r>
            </a:p>
            <a:p>
              <a:pPr algn="ctr"/>
              <a:r>
                <a:rPr lang="en-US" sz="1050" dirty="0">
                  <a:latin typeface="Calibri Light" panose="020F0302020204030204" pitchFamily="34" charset="0"/>
                  <a:ea typeface="Roboto Light" panose="02000000000000000000" pitchFamily="2" charset="0"/>
                </a:rPr>
                <a:t>Initial new models:</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Clustering</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Basic Forecasting (incl. PPT slides)</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4"/>
                  </a:solidFill>
                  <a:latin typeface="Raleway" panose="020B0003030101060003" pitchFamily="34" charset="0"/>
                </a:rPr>
                <a:t>Feb 2020</a:t>
              </a:r>
              <a:endParaRPr lang="en-US" sz="800" b="1" dirty="0">
                <a:solidFill>
                  <a:schemeClr val="accent4"/>
                </a:solidFill>
                <a:latin typeface="Raleway" panose="020B0003030101060003" pitchFamily="34" charset="0"/>
              </a:endParaRPr>
            </a:p>
          </p:txBody>
        </p:sp>
        <p:sp>
          <p:nvSpPr>
            <p:cNvPr id="32" name="Freeform 169">
              <a:extLst>
                <a:ext uri="{FF2B5EF4-FFF2-40B4-BE49-F238E27FC236}">
                  <a16:creationId xmlns:a16="http://schemas.microsoft.com/office/drawing/2014/main" id="{8A4C5828-746E-4B7C-9F19-E3A3D2B47983}"/>
                </a:ext>
              </a:extLst>
            </p:cNvPr>
            <p:cNvSpPr>
              <a:spLocks noEditPoints="1"/>
            </p:cNvSpPr>
            <p:nvPr/>
          </p:nvSpPr>
          <p:spPr bwMode="auto">
            <a:xfrm>
              <a:off x="6286860" y="4716958"/>
              <a:ext cx="348327" cy="416152"/>
            </a:xfrm>
            <a:custGeom>
              <a:avLst/>
              <a:gdLst>
                <a:gd name="T0" fmla="*/ 152 w 152"/>
                <a:gd name="T1" fmla="*/ 131 h 186"/>
                <a:gd name="T2" fmla="*/ 118 w 152"/>
                <a:gd name="T3" fmla="*/ 59 h 186"/>
                <a:gd name="T4" fmla="*/ 92 w 152"/>
                <a:gd name="T5" fmla="*/ 20 h 186"/>
                <a:gd name="T6" fmla="*/ 92 w 152"/>
                <a:gd name="T7" fmla="*/ 17 h 186"/>
                <a:gd name="T8" fmla="*/ 76 w 152"/>
                <a:gd name="T9" fmla="*/ 0 h 186"/>
                <a:gd name="T10" fmla="*/ 59 w 152"/>
                <a:gd name="T11" fmla="*/ 17 h 186"/>
                <a:gd name="T12" fmla="*/ 59 w 152"/>
                <a:gd name="T13" fmla="*/ 20 h 186"/>
                <a:gd name="T14" fmla="*/ 33 w 152"/>
                <a:gd name="T15" fmla="*/ 59 h 186"/>
                <a:gd name="T16" fmla="*/ 0 w 152"/>
                <a:gd name="T17" fmla="*/ 131 h 186"/>
                <a:gd name="T18" fmla="*/ 50 w 152"/>
                <a:gd name="T19" fmla="*/ 159 h 186"/>
                <a:gd name="T20" fmla="*/ 50 w 152"/>
                <a:gd name="T21" fmla="*/ 161 h 186"/>
                <a:gd name="T22" fmla="*/ 76 w 152"/>
                <a:gd name="T23" fmla="*/ 186 h 186"/>
                <a:gd name="T24" fmla="*/ 101 w 152"/>
                <a:gd name="T25" fmla="*/ 161 h 186"/>
                <a:gd name="T26" fmla="*/ 101 w 152"/>
                <a:gd name="T27" fmla="*/ 159 h 186"/>
                <a:gd name="T28" fmla="*/ 152 w 152"/>
                <a:gd name="T29" fmla="*/ 131 h 186"/>
                <a:gd name="T30" fmla="*/ 76 w 152"/>
                <a:gd name="T31" fmla="*/ 9 h 186"/>
                <a:gd name="T32" fmla="*/ 84 w 152"/>
                <a:gd name="T33" fmla="*/ 17 h 186"/>
                <a:gd name="T34" fmla="*/ 76 w 152"/>
                <a:gd name="T35" fmla="*/ 26 h 186"/>
                <a:gd name="T36" fmla="*/ 67 w 152"/>
                <a:gd name="T37" fmla="*/ 17 h 186"/>
                <a:gd name="T38" fmla="*/ 76 w 152"/>
                <a:gd name="T39" fmla="*/ 9 h 186"/>
                <a:gd name="T40" fmla="*/ 20 w 152"/>
                <a:gd name="T41" fmla="*/ 108 h 186"/>
                <a:gd name="T42" fmla="*/ 42 w 152"/>
                <a:gd name="T43" fmla="*/ 59 h 186"/>
                <a:gd name="T44" fmla="*/ 63 w 152"/>
                <a:gd name="T45" fmla="*/ 28 h 186"/>
                <a:gd name="T46" fmla="*/ 76 w 152"/>
                <a:gd name="T47" fmla="*/ 34 h 186"/>
                <a:gd name="T48" fmla="*/ 88 w 152"/>
                <a:gd name="T49" fmla="*/ 28 h 186"/>
                <a:gd name="T50" fmla="*/ 109 w 152"/>
                <a:gd name="T51" fmla="*/ 59 h 186"/>
                <a:gd name="T52" fmla="*/ 131 w 152"/>
                <a:gd name="T53" fmla="*/ 108 h 186"/>
                <a:gd name="T54" fmla="*/ 136 w 152"/>
                <a:gd name="T55" fmla="*/ 113 h 186"/>
                <a:gd name="T56" fmla="*/ 76 w 152"/>
                <a:gd name="T57" fmla="*/ 127 h 186"/>
                <a:gd name="T58" fmla="*/ 15 w 152"/>
                <a:gd name="T59" fmla="*/ 114 h 186"/>
                <a:gd name="T60" fmla="*/ 20 w 152"/>
                <a:gd name="T61" fmla="*/ 108 h 186"/>
                <a:gd name="T62" fmla="*/ 76 w 152"/>
                <a:gd name="T63" fmla="*/ 177 h 186"/>
                <a:gd name="T64" fmla="*/ 59 w 152"/>
                <a:gd name="T65" fmla="*/ 161 h 186"/>
                <a:gd name="T66" fmla="*/ 59 w 152"/>
                <a:gd name="T67" fmla="*/ 160 h 186"/>
                <a:gd name="T68" fmla="*/ 76 w 152"/>
                <a:gd name="T69" fmla="*/ 161 h 186"/>
                <a:gd name="T70" fmla="*/ 92 w 152"/>
                <a:gd name="T71" fmla="*/ 160 h 186"/>
                <a:gd name="T72" fmla="*/ 92 w 152"/>
                <a:gd name="T73" fmla="*/ 161 h 186"/>
                <a:gd name="T74" fmla="*/ 76 w 152"/>
                <a:gd name="T75" fmla="*/ 177 h 186"/>
                <a:gd name="T76" fmla="*/ 76 w 152"/>
                <a:gd name="T77" fmla="*/ 152 h 186"/>
                <a:gd name="T78" fmla="*/ 8 w 152"/>
                <a:gd name="T79" fmla="*/ 131 h 186"/>
                <a:gd name="T80" fmla="*/ 11 w 152"/>
                <a:gd name="T81" fmla="*/ 120 h 186"/>
                <a:gd name="T82" fmla="*/ 76 w 152"/>
                <a:gd name="T83" fmla="*/ 135 h 186"/>
                <a:gd name="T84" fmla="*/ 140 w 152"/>
                <a:gd name="T85" fmla="*/ 120 h 186"/>
                <a:gd name="T86" fmla="*/ 143 w 152"/>
                <a:gd name="T87" fmla="*/ 131 h 186"/>
                <a:gd name="T88" fmla="*/ 76 w 152"/>
                <a:gd name="T8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6">
                  <a:moveTo>
                    <a:pt x="152" y="131"/>
                  </a:moveTo>
                  <a:cubicBezTo>
                    <a:pt x="152" y="101"/>
                    <a:pt x="118" y="101"/>
                    <a:pt x="118" y="59"/>
                  </a:cubicBezTo>
                  <a:cubicBezTo>
                    <a:pt x="118" y="42"/>
                    <a:pt x="107" y="27"/>
                    <a:pt x="92" y="20"/>
                  </a:cubicBezTo>
                  <a:cubicBezTo>
                    <a:pt x="92" y="19"/>
                    <a:pt x="92" y="18"/>
                    <a:pt x="92" y="17"/>
                  </a:cubicBezTo>
                  <a:cubicBezTo>
                    <a:pt x="92" y="8"/>
                    <a:pt x="85" y="0"/>
                    <a:pt x="76" y="0"/>
                  </a:cubicBezTo>
                  <a:cubicBezTo>
                    <a:pt x="66" y="0"/>
                    <a:pt x="59" y="8"/>
                    <a:pt x="59" y="17"/>
                  </a:cubicBezTo>
                  <a:cubicBezTo>
                    <a:pt x="59" y="18"/>
                    <a:pt x="59" y="19"/>
                    <a:pt x="59" y="20"/>
                  </a:cubicBezTo>
                  <a:cubicBezTo>
                    <a:pt x="44" y="27"/>
                    <a:pt x="33" y="42"/>
                    <a:pt x="33" y="59"/>
                  </a:cubicBezTo>
                  <a:cubicBezTo>
                    <a:pt x="33" y="101"/>
                    <a:pt x="0" y="101"/>
                    <a:pt x="0" y="131"/>
                  </a:cubicBezTo>
                  <a:cubicBezTo>
                    <a:pt x="0" y="144"/>
                    <a:pt x="21" y="155"/>
                    <a:pt x="50" y="159"/>
                  </a:cubicBezTo>
                  <a:cubicBezTo>
                    <a:pt x="50" y="159"/>
                    <a:pt x="50" y="160"/>
                    <a:pt x="50" y="161"/>
                  </a:cubicBezTo>
                  <a:cubicBezTo>
                    <a:pt x="50" y="174"/>
                    <a:pt x="62" y="186"/>
                    <a:pt x="76" y="186"/>
                  </a:cubicBezTo>
                  <a:cubicBezTo>
                    <a:pt x="90" y="186"/>
                    <a:pt x="101" y="174"/>
                    <a:pt x="101" y="161"/>
                  </a:cubicBezTo>
                  <a:cubicBezTo>
                    <a:pt x="101" y="160"/>
                    <a:pt x="101" y="159"/>
                    <a:pt x="101" y="159"/>
                  </a:cubicBezTo>
                  <a:cubicBezTo>
                    <a:pt x="130" y="155"/>
                    <a:pt x="152" y="144"/>
                    <a:pt x="152" y="131"/>
                  </a:cubicBezTo>
                  <a:close/>
                  <a:moveTo>
                    <a:pt x="76" y="9"/>
                  </a:moveTo>
                  <a:cubicBezTo>
                    <a:pt x="80" y="9"/>
                    <a:pt x="84" y="12"/>
                    <a:pt x="84" y="17"/>
                  </a:cubicBezTo>
                  <a:cubicBezTo>
                    <a:pt x="84" y="22"/>
                    <a:pt x="80" y="26"/>
                    <a:pt x="76" y="26"/>
                  </a:cubicBezTo>
                  <a:cubicBezTo>
                    <a:pt x="71" y="26"/>
                    <a:pt x="67" y="22"/>
                    <a:pt x="67" y="17"/>
                  </a:cubicBezTo>
                  <a:cubicBezTo>
                    <a:pt x="67" y="12"/>
                    <a:pt x="71" y="9"/>
                    <a:pt x="76" y="9"/>
                  </a:cubicBezTo>
                  <a:close/>
                  <a:moveTo>
                    <a:pt x="20" y="108"/>
                  </a:moveTo>
                  <a:cubicBezTo>
                    <a:pt x="30" y="98"/>
                    <a:pt x="42" y="86"/>
                    <a:pt x="42" y="59"/>
                  </a:cubicBezTo>
                  <a:cubicBezTo>
                    <a:pt x="42" y="45"/>
                    <a:pt x="51" y="33"/>
                    <a:pt x="63" y="28"/>
                  </a:cubicBezTo>
                  <a:cubicBezTo>
                    <a:pt x="66" y="32"/>
                    <a:pt x="70" y="34"/>
                    <a:pt x="76" y="34"/>
                  </a:cubicBezTo>
                  <a:cubicBezTo>
                    <a:pt x="81" y="34"/>
                    <a:pt x="85" y="32"/>
                    <a:pt x="88" y="28"/>
                  </a:cubicBezTo>
                  <a:cubicBezTo>
                    <a:pt x="101" y="33"/>
                    <a:pt x="109" y="45"/>
                    <a:pt x="109" y="59"/>
                  </a:cubicBezTo>
                  <a:cubicBezTo>
                    <a:pt x="109" y="86"/>
                    <a:pt x="121" y="98"/>
                    <a:pt x="131" y="108"/>
                  </a:cubicBezTo>
                  <a:cubicBezTo>
                    <a:pt x="133" y="110"/>
                    <a:pt x="134" y="112"/>
                    <a:pt x="136" y="113"/>
                  </a:cubicBezTo>
                  <a:cubicBezTo>
                    <a:pt x="128" y="121"/>
                    <a:pt x="104" y="127"/>
                    <a:pt x="76" y="127"/>
                  </a:cubicBezTo>
                  <a:cubicBezTo>
                    <a:pt x="47" y="127"/>
                    <a:pt x="23" y="121"/>
                    <a:pt x="15" y="114"/>
                  </a:cubicBezTo>
                  <a:cubicBezTo>
                    <a:pt x="17" y="112"/>
                    <a:pt x="19" y="110"/>
                    <a:pt x="20" y="108"/>
                  </a:cubicBezTo>
                  <a:close/>
                  <a:moveTo>
                    <a:pt x="76" y="177"/>
                  </a:moveTo>
                  <a:cubicBezTo>
                    <a:pt x="66" y="177"/>
                    <a:pt x="59" y="170"/>
                    <a:pt x="59" y="161"/>
                  </a:cubicBezTo>
                  <a:cubicBezTo>
                    <a:pt x="59" y="160"/>
                    <a:pt x="59" y="160"/>
                    <a:pt x="59" y="160"/>
                  </a:cubicBezTo>
                  <a:cubicBezTo>
                    <a:pt x="64" y="160"/>
                    <a:pt x="70" y="161"/>
                    <a:pt x="76" y="161"/>
                  </a:cubicBezTo>
                  <a:cubicBezTo>
                    <a:pt x="81" y="161"/>
                    <a:pt x="87" y="160"/>
                    <a:pt x="92" y="160"/>
                  </a:cubicBezTo>
                  <a:cubicBezTo>
                    <a:pt x="92" y="160"/>
                    <a:pt x="92" y="160"/>
                    <a:pt x="92" y="161"/>
                  </a:cubicBezTo>
                  <a:cubicBezTo>
                    <a:pt x="92" y="170"/>
                    <a:pt x="85" y="177"/>
                    <a:pt x="76" y="177"/>
                  </a:cubicBezTo>
                  <a:close/>
                  <a:moveTo>
                    <a:pt x="76" y="152"/>
                  </a:moveTo>
                  <a:cubicBezTo>
                    <a:pt x="32" y="152"/>
                    <a:pt x="8" y="138"/>
                    <a:pt x="8" y="131"/>
                  </a:cubicBezTo>
                  <a:cubicBezTo>
                    <a:pt x="8" y="126"/>
                    <a:pt x="9" y="123"/>
                    <a:pt x="11" y="120"/>
                  </a:cubicBezTo>
                  <a:cubicBezTo>
                    <a:pt x="23" y="129"/>
                    <a:pt x="47" y="135"/>
                    <a:pt x="76" y="135"/>
                  </a:cubicBezTo>
                  <a:cubicBezTo>
                    <a:pt x="104" y="135"/>
                    <a:pt x="129" y="129"/>
                    <a:pt x="140" y="120"/>
                  </a:cubicBezTo>
                  <a:cubicBezTo>
                    <a:pt x="142" y="123"/>
                    <a:pt x="143" y="126"/>
                    <a:pt x="143" y="131"/>
                  </a:cubicBezTo>
                  <a:cubicBezTo>
                    <a:pt x="143" y="138"/>
                    <a:pt x="119" y="152"/>
                    <a:pt x="76"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a:extLst>
              <a:ext uri="{FF2B5EF4-FFF2-40B4-BE49-F238E27FC236}">
                <a16:creationId xmlns:a16="http://schemas.microsoft.com/office/drawing/2014/main" id="{8AADE168-38AB-4B15-B2C3-594739882F4A}"/>
              </a:ext>
            </a:extLst>
          </p:cNvPr>
          <p:cNvGrpSpPr/>
          <p:nvPr/>
        </p:nvGrpSpPr>
        <p:grpSpPr>
          <a:xfrm>
            <a:off x="6075790" y="1319876"/>
            <a:ext cx="1607775" cy="3290134"/>
            <a:chOff x="7158183" y="1319876"/>
            <a:chExt cx="1607775" cy="3290134"/>
          </a:xfrm>
        </p:grpSpPr>
        <p:sp>
          <p:nvSpPr>
            <p:cNvPr id="23" name="Oval 22">
              <a:extLst>
                <a:ext uri="{FF2B5EF4-FFF2-40B4-BE49-F238E27FC236}">
                  <a16:creationId xmlns:a16="http://schemas.microsoft.com/office/drawing/2014/main" id="{31404BC9-9B1F-442A-B128-F505458992A2}"/>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76B45E-8A88-4658-8D88-C4D9FEEB3D34}"/>
                </a:ext>
              </a:extLst>
            </p:cNvPr>
            <p:cNvSpPr txBox="1"/>
            <p:nvPr/>
          </p:nvSpPr>
          <p:spPr>
            <a:xfrm>
              <a:off x="7158183" y="3771319"/>
              <a:ext cx="1607775" cy="838691"/>
            </a:xfrm>
            <a:prstGeom prst="rect">
              <a:avLst/>
            </a:prstGeom>
            <a:noFill/>
          </p:spPr>
          <p:txBody>
            <a:bodyPr wrap="square" rtlCol="0">
              <a:spAutoFit/>
            </a:bodyPr>
            <a:lstStyle/>
            <a:p>
              <a:pPr algn="ctr"/>
              <a:r>
                <a:rPr lang="en-US" sz="1200" b="1" dirty="0">
                  <a:solidFill>
                    <a:schemeClr val="accent5"/>
                  </a:solidFill>
                  <a:latin typeface="Raleway" panose="020B0003030101060003" pitchFamily="34" charset="0"/>
                </a:rPr>
                <a:t>Jul 2020</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COVID-informed Forecasting model released</a:t>
              </a:r>
            </a:p>
          </p:txBody>
        </p:sp>
        <p:cxnSp>
          <p:nvCxnSpPr>
            <p:cNvPr id="25" name="Straight Connector 24">
              <a:extLst>
                <a:ext uri="{FF2B5EF4-FFF2-40B4-BE49-F238E27FC236}">
                  <a16:creationId xmlns:a16="http://schemas.microsoft.com/office/drawing/2014/main" id="{C682ACBC-C5DA-4325-9336-D3B556BCAA5B}"/>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Freeform 170">
              <a:extLst>
                <a:ext uri="{FF2B5EF4-FFF2-40B4-BE49-F238E27FC236}">
                  <a16:creationId xmlns:a16="http://schemas.microsoft.com/office/drawing/2014/main" id="{85B7A172-898E-4202-9D62-9C1055FFEE0E}"/>
                </a:ext>
              </a:extLst>
            </p:cNvPr>
            <p:cNvSpPr>
              <a:spLocks noEditPoints="1"/>
            </p:cNvSpPr>
            <p:nvPr/>
          </p:nvSpPr>
          <p:spPr bwMode="auto">
            <a:xfrm>
              <a:off x="7749553" y="1704149"/>
              <a:ext cx="425035" cy="416152"/>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9" name="Group 48">
            <a:extLst>
              <a:ext uri="{FF2B5EF4-FFF2-40B4-BE49-F238E27FC236}">
                <a16:creationId xmlns:a16="http://schemas.microsoft.com/office/drawing/2014/main" id="{D2C0D148-258E-401B-9C28-DDD541CD2A80}"/>
              </a:ext>
            </a:extLst>
          </p:cNvPr>
          <p:cNvGrpSpPr/>
          <p:nvPr/>
        </p:nvGrpSpPr>
        <p:grpSpPr>
          <a:xfrm>
            <a:off x="3432112" y="1319876"/>
            <a:ext cx="1607775" cy="3590216"/>
            <a:chOff x="3432112" y="1319876"/>
            <a:chExt cx="1607775" cy="3590216"/>
          </a:xfrm>
        </p:grpSpPr>
        <p:grpSp>
          <p:nvGrpSpPr>
            <p:cNvPr id="37" name="Group 36">
              <a:extLst>
                <a:ext uri="{FF2B5EF4-FFF2-40B4-BE49-F238E27FC236}">
                  <a16:creationId xmlns:a16="http://schemas.microsoft.com/office/drawing/2014/main" id="{BE589B49-87D0-44E7-B498-C64EF50C4709}"/>
                </a:ext>
              </a:extLst>
            </p:cNvPr>
            <p:cNvGrpSpPr/>
            <p:nvPr/>
          </p:nvGrpSpPr>
          <p:grpSpPr>
            <a:xfrm>
              <a:off x="3432112" y="1319876"/>
              <a:ext cx="1607775" cy="3590216"/>
              <a:chOff x="4189490" y="1319876"/>
              <a:chExt cx="1607775" cy="3590216"/>
            </a:xfrm>
          </p:grpSpPr>
          <p:sp>
            <p:nvSpPr>
              <p:cNvPr id="17" name="Oval 16">
                <a:extLst>
                  <a:ext uri="{FF2B5EF4-FFF2-40B4-BE49-F238E27FC236}">
                    <a16:creationId xmlns:a16="http://schemas.microsoft.com/office/drawing/2014/main" id="{5E6A63B7-5109-4294-AAD8-9E0D3049062F}"/>
                  </a:ext>
                </a:extLst>
              </p:cNvPr>
              <p:cNvSpPr/>
              <p:nvPr/>
            </p:nvSpPr>
            <p:spPr>
              <a:xfrm>
                <a:off x="4412726" y="1319876"/>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006DB-53EA-4D65-9A9A-95200C6E4B13}"/>
                  </a:ext>
                </a:extLst>
              </p:cNvPr>
              <p:cNvSpPr txBox="1"/>
              <p:nvPr/>
            </p:nvSpPr>
            <p:spPr>
              <a:xfrm>
                <a:off x="4189490" y="3771319"/>
                <a:ext cx="1607775" cy="1138773"/>
              </a:xfrm>
              <a:prstGeom prst="rect">
                <a:avLst/>
              </a:prstGeom>
              <a:noFill/>
            </p:spPr>
            <p:txBody>
              <a:bodyPr wrap="square" rtlCol="0">
                <a:spAutoFit/>
              </a:bodyPr>
              <a:lstStyle/>
              <a:p>
                <a:pPr algn="ctr"/>
                <a:r>
                  <a:rPr lang="en-US" sz="1200" b="1" dirty="0">
                    <a:solidFill>
                      <a:schemeClr val="accent3"/>
                    </a:solidFill>
                    <a:latin typeface="Raleway" panose="020B0003030101060003" pitchFamily="34" charset="0"/>
                  </a:rPr>
                  <a:t>Jun 2019</a:t>
                </a:r>
                <a:endParaRPr lang="en-US" sz="900" b="1" dirty="0">
                  <a:solidFill>
                    <a:schemeClr val="accent3"/>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Current iteration start:</a:t>
                </a:r>
              </a:p>
              <a:p>
                <a:pPr algn="ctr"/>
                <a:r>
                  <a:rPr lang="en-US" sz="1050" dirty="0">
                    <a:latin typeface="Calibri Light" panose="020F0302020204030204" pitchFamily="34" charset="0"/>
                    <a:ea typeface="Roboto Light" panose="02000000000000000000" pitchFamily="2" charset="0"/>
                  </a:rPr>
                  <a:t>New Model Box UI – introducing custom models' upload</a:t>
                </a:r>
              </a:p>
              <a:p>
                <a:pPr algn="ctr"/>
                <a:endParaRPr lang="en-US" sz="900" dirty="0">
                  <a:solidFill>
                    <a:schemeClr val="bg1">
                      <a:lumMod val="65000"/>
                    </a:schemeClr>
                  </a:solidFill>
                  <a:latin typeface="Calibri Light" panose="020F0302020204030204" pitchFamily="34" charset="0"/>
                  <a:ea typeface="Roboto Light" panose="02000000000000000000" pitchFamily="2" charset="0"/>
                </a:endParaRPr>
              </a:p>
            </p:txBody>
          </p:sp>
          <p:cxnSp>
            <p:nvCxnSpPr>
              <p:cNvPr id="19" name="Straight Connector 18">
                <a:extLst>
                  <a:ext uri="{FF2B5EF4-FFF2-40B4-BE49-F238E27FC236}">
                    <a16:creationId xmlns:a16="http://schemas.microsoft.com/office/drawing/2014/main" id="{61A51488-4D52-4B3D-8E60-47A8D07FAD46}"/>
                  </a:ext>
                </a:extLst>
              </p:cNvPr>
              <p:cNvCxnSpPr>
                <a:cxnSpLocks/>
              </p:cNvCxnSpPr>
              <p:nvPr/>
            </p:nvCxnSpPr>
            <p:spPr>
              <a:xfrm flipV="1">
                <a:off x="499337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953E4E84-9AF8-48C3-ADC1-4081FF636D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34" y="1523892"/>
              <a:ext cx="1180261" cy="834391"/>
            </a:xfrm>
            <a:prstGeom prst="rect">
              <a:avLst/>
            </a:prstGeom>
          </p:spPr>
        </p:pic>
      </p:grpSp>
      <p:grpSp>
        <p:nvGrpSpPr>
          <p:cNvPr id="50" name="Group 49">
            <a:extLst>
              <a:ext uri="{FF2B5EF4-FFF2-40B4-BE49-F238E27FC236}">
                <a16:creationId xmlns:a16="http://schemas.microsoft.com/office/drawing/2014/main" id="{FB8DCF66-05FC-4E8A-94CA-2D3C5C3251E9}"/>
              </a:ext>
            </a:extLst>
          </p:cNvPr>
          <p:cNvGrpSpPr/>
          <p:nvPr/>
        </p:nvGrpSpPr>
        <p:grpSpPr>
          <a:xfrm>
            <a:off x="8555319" y="1319876"/>
            <a:ext cx="1607775" cy="3136246"/>
            <a:chOff x="8555319" y="1319876"/>
            <a:chExt cx="1607775" cy="3136246"/>
          </a:xfrm>
        </p:grpSpPr>
        <p:grpSp>
          <p:nvGrpSpPr>
            <p:cNvPr id="39" name="Group 38">
              <a:extLst>
                <a:ext uri="{FF2B5EF4-FFF2-40B4-BE49-F238E27FC236}">
                  <a16:creationId xmlns:a16="http://schemas.microsoft.com/office/drawing/2014/main" id="{06CC8C28-C54F-4A68-955F-23AA38E0352F}"/>
                </a:ext>
              </a:extLst>
            </p:cNvPr>
            <p:cNvGrpSpPr/>
            <p:nvPr/>
          </p:nvGrpSpPr>
          <p:grpSpPr>
            <a:xfrm>
              <a:off x="8555319" y="1319876"/>
              <a:ext cx="1607775" cy="3136246"/>
              <a:chOff x="7158183" y="1319876"/>
              <a:chExt cx="1607775" cy="3136246"/>
            </a:xfrm>
          </p:grpSpPr>
          <p:sp>
            <p:nvSpPr>
              <p:cNvPr id="40" name="Oval 39">
                <a:extLst>
                  <a:ext uri="{FF2B5EF4-FFF2-40B4-BE49-F238E27FC236}">
                    <a16:creationId xmlns:a16="http://schemas.microsoft.com/office/drawing/2014/main" id="{0B8D0F62-2AE3-40A4-96ED-454D4DE25656}"/>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A22150-BAB8-471B-88FB-9F50A90F22E5}"/>
                  </a:ext>
                </a:extLst>
              </p:cNvPr>
              <p:cNvSpPr txBox="1"/>
              <p:nvPr/>
            </p:nvSpPr>
            <p:spPr>
              <a:xfrm>
                <a:off x="7158183" y="3771319"/>
                <a:ext cx="1607775" cy="684803"/>
              </a:xfrm>
              <a:prstGeom prst="rect">
                <a:avLst/>
              </a:prstGeom>
              <a:noFill/>
            </p:spPr>
            <p:txBody>
              <a:bodyPr wrap="square" rtlCol="0">
                <a:spAutoFit/>
              </a:bodyPr>
              <a:lstStyle/>
              <a:p>
                <a:pPr algn="ctr"/>
                <a:r>
                  <a:rPr lang="en-US" sz="1200" b="1" i="1" dirty="0">
                    <a:solidFill>
                      <a:srgbClr val="3F3F3F"/>
                    </a:solidFill>
                    <a:latin typeface="Raleway" panose="020B0003030101060003" pitchFamily="34" charset="0"/>
                  </a:rPr>
                  <a:t>Apr 2021</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100" b="1" dirty="0">
                    <a:latin typeface="Calibri Light" panose="020F0302020204030204" pitchFamily="34" charset="0"/>
                    <a:ea typeface="Roboto Light" panose="02000000000000000000" pitchFamily="2" charset="0"/>
                  </a:rPr>
                  <a:t>Beagle</a:t>
                </a:r>
                <a:r>
                  <a:rPr lang="en-US" sz="1050" dirty="0">
                    <a:latin typeface="Calibri Light" panose="020F0302020204030204" pitchFamily="34" charset="0"/>
                    <a:ea typeface="Roboto Light" panose="02000000000000000000" pitchFamily="2" charset="0"/>
                  </a:rPr>
                  <a:t> Go Live:</a:t>
                </a:r>
              </a:p>
              <a:p>
                <a:pPr algn="ctr"/>
                <a:r>
                  <a:rPr lang="en-US" sz="1050" dirty="0">
                    <a:latin typeface="Calibri Light" panose="020F0302020204030204" pitchFamily="34" charset="0"/>
                    <a:ea typeface="Roboto Light" panose="02000000000000000000" pitchFamily="2" charset="0"/>
                  </a:rPr>
                  <a:t>planned</a:t>
                </a:r>
              </a:p>
            </p:txBody>
          </p:sp>
          <p:cxnSp>
            <p:nvCxnSpPr>
              <p:cNvPr id="42" name="Straight Connector 41">
                <a:extLst>
                  <a:ext uri="{FF2B5EF4-FFF2-40B4-BE49-F238E27FC236}">
                    <a16:creationId xmlns:a16="http://schemas.microsoft.com/office/drawing/2014/main" id="{EC9B672A-2B68-4224-9596-C8B2113E50A2}"/>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8" name="Picture 47">
              <a:extLst>
                <a:ext uri="{FF2B5EF4-FFF2-40B4-BE49-F238E27FC236}">
                  <a16:creationId xmlns:a16="http://schemas.microsoft.com/office/drawing/2014/main" id="{02CFA985-BD03-407B-B3A0-14C0A8C0E714}"/>
                </a:ext>
              </a:extLst>
            </p:cNvPr>
            <p:cNvPicPr>
              <a:picLocks noChangeAspect="1"/>
            </p:cNvPicPr>
            <p:nvPr/>
          </p:nvPicPr>
          <p:blipFill rotWithShape="1">
            <a:blip r:embed="rId3"/>
            <a:srcRect l="1104"/>
            <a:stretch/>
          </p:blipFill>
          <p:spPr>
            <a:xfrm>
              <a:off x="9026525" y="1560836"/>
              <a:ext cx="761794" cy="704745"/>
            </a:xfrm>
            <a:prstGeom prst="rect">
              <a:avLst/>
            </a:prstGeom>
          </p:spPr>
        </p:pic>
      </p:grpSp>
      <p:grpSp>
        <p:nvGrpSpPr>
          <p:cNvPr id="51" name="Group 50">
            <a:extLst>
              <a:ext uri="{FF2B5EF4-FFF2-40B4-BE49-F238E27FC236}">
                <a16:creationId xmlns:a16="http://schemas.microsoft.com/office/drawing/2014/main" id="{37A776DB-5883-4014-8BA8-AD82C04110E0}"/>
              </a:ext>
            </a:extLst>
          </p:cNvPr>
          <p:cNvGrpSpPr/>
          <p:nvPr/>
        </p:nvGrpSpPr>
        <p:grpSpPr>
          <a:xfrm>
            <a:off x="10027506" y="2684588"/>
            <a:ext cx="1374666" cy="2829519"/>
            <a:chOff x="8647161" y="2684588"/>
            <a:chExt cx="1374666" cy="2829519"/>
          </a:xfrm>
        </p:grpSpPr>
        <p:sp>
          <p:nvSpPr>
            <p:cNvPr id="52" name="Oval 51">
              <a:extLst>
                <a:ext uri="{FF2B5EF4-FFF2-40B4-BE49-F238E27FC236}">
                  <a16:creationId xmlns:a16="http://schemas.microsoft.com/office/drawing/2014/main" id="{B4A69DFF-994A-4614-8612-BC833129A21C}"/>
                </a:ext>
              </a:extLst>
            </p:cNvPr>
            <p:cNvSpPr/>
            <p:nvPr/>
          </p:nvSpPr>
          <p:spPr>
            <a:xfrm>
              <a:off x="8753843" y="4360512"/>
              <a:ext cx="1161302" cy="1153595"/>
            </a:xfrm>
            <a:prstGeom prst="ellipse">
              <a:avLst/>
            </a:prstGeom>
            <a:no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4081962-C785-48C5-8EFC-191F21BFE4BB}"/>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C922F6D-470D-4AC4-B365-E0AB6A75620D}"/>
                </a:ext>
              </a:extLst>
            </p:cNvPr>
            <p:cNvSpPr txBox="1"/>
            <p:nvPr/>
          </p:nvSpPr>
          <p:spPr>
            <a:xfrm>
              <a:off x="8647161" y="2684588"/>
              <a:ext cx="1374666" cy="523220"/>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Observatory</a:t>
              </a:r>
              <a:r>
                <a:rPr lang="en-US" sz="1050" dirty="0">
                  <a:latin typeface="Calibri Light" panose="020F0302020204030204" pitchFamily="34" charset="0"/>
                  <a:ea typeface="Roboto Light" panose="02000000000000000000" pitchFamily="2" charset="0"/>
                </a:rPr>
                <a:t> Go Live</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i="1" dirty="0">
                  <a:solidFill>
                    <a:schemeClr val="accent6"/>
                  </a:solidFill>
                  <a:latin typeface="Raleway" panose="020B0003030101060003" pitchFamily="34" charset="0"/>
                </a:rPr>
                <a:t>H1 2022?</a:t>
              </a:r>
              <a:endParaRPr lang="en-US" sz="800" b="1" i="1" dirty="0">
                <a:solidFill>
                  <a:schemeClr val="accent6"/>
                </a:solidFill>
                <a:latin typeface="Raleway" panose="020B0003030101060003" pitchFamily="34" charset="0"/>
              </a:endParaRPr>
            </a:p>
          </p:txBody>
        </p:sp>
      </p:grpSp>
      <p:pic>
        <p:nvPicPr>
          <p:cNvPr id="57" name="Picture 56" descr="A white puzzle on a black background&#10;&#10;Description automatically generated with medium confidence">
            <a:extLst>
              <a:ext uri="{FF2B5EF4-FFF2-40B4-BE49-F238E27FC236}">
                <a16:creationId xmlns:a16="http://schemas.microsoft.com/office/drawing/2014/main" id="{66F22B99-649D-46A4-B0E9-432478BE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420" y="4229208"/>
            <a:ext cx="1412783" cy="1412783"/>
          </a:xfrm>
          <a:prstGeom prst="rect">
            <a:avLst/>
          </a:prstGeom>
        </p:spPr>
      </p:pic>
    </p:spTree>
    <p:extLst>
      <p:ext uri="{BB962C8B-B14F-4D97-AF65-F5344CB8AC3E}">
        <p14:creationId xmlns:p14="http://schemas.microsoft.com/office/powerpoint/2010/main" val="2258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Right Arrow 1">
            <a:extLst>
              <a:ext uri="{FF2B5EF4-FFF2-40B4-BE49-F238E27FC236}">
                <a16:creationId xmlns:a16="http://schemas.microsoft.com/office/drawing/2014/main" id="{A23741DF-EC86-4D4C-A6AE-8FEEB8B20822}"/>
              </a:ext>
            </a:extLst>
          </p:cNvPr>
          <p:cNvSpPr/>
          <p:nvPr/>
        </p:nvSpPr>
        <p:spPr>
          <a:xfrm>
            <a:off x="326106" y="2387938"/>
            <a:ext cx="6634058" cy="2518976"/>
          </a:xfrm>
          <a:prstGeom prst="rightArrowCallout">
            <a:avLst>
              <a:gd name="adj1" fmla="val 17528"/>
              <a:gd name="adj2" fmla="val 19309"/>
              <a:gd name="adj3" fmla="val 15515"/>
              <a:gd name="adj4" fmla="val 683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B00C90-069B-4081-B09B-3B8CB84F356E}"/>
              </a:ext>
            </a:extLst>
          </p:cNvPr>
          <p:cNvSpPr/>
          <p:nvPr/>
        </p:nvSpPr>
        <p:spPr>
          <a:xfrm>
            <a:off x="325923" y="4663073"/>
            <a:ext cx="4535039" cy="1780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Right Arrow 27">
            <a:extLst>
              <a:ext uri="{FF2B5EF4-FFF2-40B4-BE49-F238E27FC236}">
                <a16:creationId xmlns:a16="http://schemas.microsoft.com/office/drawing/2014/main" id="{BF218E2E-AB18-4C3E-A1E8-8187917612FF}"/>
              </a:ext>
            </a:extLst>
          </p:cNvPr>
          <p:cNvSpPr/>
          <p:nvPr/>
        </p:nvSpPr>
        <p:spPr>
          <a:xfrm rot="10800000">
            <a:off x="4902196" y="3924163"/>
            <a:ext cx="6634624" cy="2518976"/>
          </a:xfrm>
          <a:prstGeom prst="rightArrowCallout">
            <a:avLst>
              <a:gd name="adj1" fmla="val 17528"/>
              <a:gd name="adj2" fmla="val 19309"/>
              <a:gd name="adj3" fmla="val 15515"/>
              <a:gd name="adj4" fmla="val 684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D2D40-CFE9-464F-B109-6DF92751F610}"/>
              </a:ext>
            </a:extLst>
          </p:cNvPr>
          <p:cNvSpPr/>
          <p:nvPr/>
        </p:nvSpPr>
        <p:spPr>
          <a:xfrm rot="10800000">
            <a:off x="7001399" y="2387938"/>
            <a:ext cx="4535424" cy="2272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4F31A5-7459-42DC-9608-96B3491A9648}"/>
              </a:ext>
            </a:extLst>
          </p:cNvPr>
          <p:cNvSpPr/>
          <p:nvPr/>
        </p:nvSpPr>
        <p:spPr>
          <a:xfrm>
            <a:off x="434648" y="2457246"/>
            <a:ext cx="4317589"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730ED5-3029-4426-B30E-74ACC85CD32F}"/>
              </a:ext>
            </a:extLst>
          </p:cNvPr>
          <p:cNvSpPr/>
          <p:nvPr/>
        </p:nvSpPr>
        <p:spPr>
          <a:xfrm>
            <a:off x="7131744" y="2448193"/>
            <a:ext cx="4315968"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
          <p:cNvSpPr txBox="1">
            <a:spLocks/>
          </p:cNvSpPr>
          <p:nvPr/>
        </p:nvSpPr>
        <p:spPr>
          <a:xfrm>
            <a:off x="620712" y="228600"/>
            <a:ext cx="9906224" cy="892629"/>
          </a:xfrm>
          <a:prstGeom prst="rect">
            <a:avLst/>
          </a:prstGeom>
        </p:spPr>
        <p:txBody>
          <a:bodyPr>
            <a:normAutofit fontScale="97500"/>
          </a:bodyPr>
          <a:lst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sz="2500" dirty="0"/>
              <a:t>How Model Box came to be: solving the handover problem</a:t>
            </a:r>
          </a:p>
        </p:txBody>
      </p:sp>
      <p:grpSp>
        <p:nvGrpSpPr>
          <p:cNvPr id="6" name="Group 5">
            <a:extLst>
              <a:ext uri="{FF2B5EF4-FFF2-40B4-BE49-F238E27FC236}">
                <a16:creationId xmlns:a16="http://schemas.microsoft.com/office/drawing/2014/main" id="{02F81FB6-0B46-482B-95EE-F602661313A2}"/>
              </a:ext>
            </a:extLst>
          </p:cNvPr>
          <p:cNvGrpSpPr/>
          <p:nvPr/>
        </p:nvGrpSpPr>
        <p:grpSpPr>
          <a:xfrm>
            <a:off x="1908237" y="1463807"/>
            <a:ext cx="1370410" cy="1370408"/>
            <a:chOff x="1804428" y="1463807"/>
            <a:chExt cx="1370410" cy="1370408"/>
          </a:xfrm>
        </p:grpSpPr>
        <p:sp>
          <p:nvSpPr>
            <p:cNvPr id="4" name="Oval 3">
              <a:extLst>
                <a:ext uri="{FF2B5EF4-FFF2-40B4-BE49-F238E27FC236}">
                  <a16:creationId xmlns:a16="http://schemas.microsoft.com/office/drawing/2014/main" id="{0CDC69ED-BBCE-435B-A969-7AA7DBFAC501}"/>
                </a:ext>
              </a:extLst>
            </p:cNvPr>
            <p:cNvSpPr/>
            <p:nvPr/>
          </p:nvSpPr>
          <p:spPr>
            <a:xfrm>
              <a:off x="1867752"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80217F31-C442-46D2-8CC6-A502DBA89D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4428" y="1463807"/>
              <a:ext cx="1370410" cy="1370408"/>
            </a:xfrm>
            <a:prstGeom prst="rect">
              <a:avLst/>
            </a:prstGeom>
          </p:spPr>
        </p:pic>
      </p:grpSp>
      <p:sp>
        <p:nvSpPr>
          <p:cNvPr id="40" name="Rectangle 39"/>
          <p:cNvSpPr/>
          <p:nvPr/>
        </p:nvSpPr>
        <p:spPr>
          <a:xfrm>
            <a:off x="675610" y="2626336"/>
            <a:ext cx="383566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Data Scientists writing R &amp; Python.</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build high-value, innovative models.</a:t>
            </a:r>
          </a:p>
        </p:txBody>
      </p:sp>
      <p:sp>
        <p:nvSpPr>
          <p:cNvPr id="36" name="Rectangle 35">
            <a:extLst>
              <a:ext uri="{FF2B5EF4-FFF2-40B4-BE49-F238E27FC236}">
                <a16:creationId xmlns:a16="http://schemas.microsoft.com/office/drawing/2014/main" id="{271C3F4A-2029-427B-A18C-C67A1FA2BD9B}"/>
              </a:ext>
            </a:extLst>
          </p:cNvPr>
          <p:cNvSpPr/>
          <p:nvPr/>
        </p:nvSpPr>
        <p:spPr>
          <a:xfrm>
            <a:off x="7510409" y="2617283"/>
            <a:ext cx="351740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Analytical Leads analyzing search activity data.</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automate and enhance their work.</a:t>
            </a:r>
          </a:p>
        </p:txBody>
      </p:sp>
      <p:sp>
        <p:nvSpPr>
          <p:cNvPr id="38" name="Rectangle 37">
            <a:extLst>
              <a:ext uri="{FF2B5EF4-FFF2-40B4-BE49-F238E27FC236}">
                <a16:creationId xmlns:a16="http://schemas.microsoft.com/office/drawing/2014/main" id="{569A23AC-D2F9-40E0-84EB-6D894CCE5F78}"/>
              </a:ext>
            </a:extLst>
          </p:cNvPr>
          <p:cNvSpPr/>
          <p:nvPr/>
        </p:nvSpPr>
        <p:spPr>
          <a:xfrm>
            <a:off x="504038" y="3804166"/>
            <a:ext cx="4178808"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Data Science</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Serving models and results to our users requires us to be on-call for demands that take time away from innovation.</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Scale To Demand</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Running models for many users, on big data requires infrastructure and operations time.</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F7281ED8-EEF0-483D-92C9-04AC730FCCB3}"/>
              </a:ext>
            </a:extLst>
          </p:cNvPr>
          <p:cNvSpPr/>
          <p:nvPr/>
        </p:nvSpPr>
        <p:spPr>
          <a:xfrm>
            <a:off x="7200281" y="3795113"/>
            <a:ext cx="4178895"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Insights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Accessing and applying models is time consuming, technically challenging, and breaks our workflow:</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need to install R/Python and dependencies locally.</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can’t run large analyses due to capacity constraints.</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don’t know which model version is current.</a:t>
            </a: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Validate Models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We’re not data scientists. We depend on creators for up-to-date and accurate models.</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DCA4CB74-B9EF-40DE-8F8A-53A5E82772E1}"/>
              </a:ext>
            </a:extLst>
          </p:cNvPr>
          <p:cNvGrpSpPr/>
          <p:nvPr/>
        </p:nvGrpSpPr>
        <p:grpSpPr>
          <a:xfrm>
            <a:off x="8591778" y="1463807"/>
            <a:ext cx="1354667" cy="1354667"/>
            <a:chOff x="8376020" y="1463807"/>
            <a:chExt cx="1354667" cy="1354667"/>
          </a:xfrm>
        </p:grpSpPr>
        <p:sp>
          <p:nvSpPr>
            <p:cNvPr id="37" name="Oval 36">
              <a:extLst>
                <a:ext uri="{FF2B5EF4-FFF2-40B4-BE49-F238E27FC236}">
                  <a16:creationId xmlns:a16="http://schemas.microsoft.com/office/drawing/2014/main" id="{88BFEB99-E721-4331-A34F-D86F341376D9}"/>
                </a:ext>
              </a:extLst>
            </p:cNvPr>
            <p:cNvSpPr/>
            <p:nvPr/>
          </p:nvSpPr>
          <p:spPr>
            <a:xfrm>
              <a:off x="8438614"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8822A54-162F-40BD-997E-47B7F28CBD8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6020" y="1463807"/>
              <a:ext cx="1354667" cy="1354667"/>
            </a:xfrm>
            <a:prstGeom prst="rect">
              <a:avLst/>
            </a:prstGeom>
          </p:spPr>
        </p:pic>
      </p:grpSp>
      <p:sp>
        <p:nvSpPr>
          <p:cNvPr id="27" name="Rectangle 26">
            <a:extLst>
              <a:ext uri="{FF2B5EF4-FFF2-40B4-BE49-F238E27FC236}">
                <a16:creationId xmlns:a16="http://schemas.microsoft.com/office/drawing/2014/main" id="{E0409CB2-1043-4A9A-9405-C14AF2D15CC3}"/>
              </a:ext>
            </a:extLst>
          </p:cNvPr>
          <p:cNvSpPr/>
          <p:nvPr/>
        </p:nvSpPr>
        <p:spPr>
          <a:xfrm>
            <a:off x="4495766" y="1423647"/>
            <a:ext cx="2922674" cy="861774"/>
          </a:xfrm>
          <a:prstGeom prst="rect">
            <a:avLst/>
          </a:prstGeom>
        </p:spPr>
        <p:txBody>
          <a:bodyPr wrap="square" lIns="91440" tIns="91440" rIns="91440" bIns="91440" anchor="t" anchorCtr="0">
            <a:noAutofit/>
          </a:bodyPr>
          <a:lstStyle/>
          <a:p>
            <a:pPr algn="ctr">
              <a:spcAft>
                <a:spcPts val="300"/>
              </a:spcAft>
              <a:buClr>
                <a:schemeClr val="accent3"/>
              </a:buClr>
            </a:pPr>
            <a:r>
              <a:rPr lang="en-US" sz="1100">
                <a:solidFill>
                  <a:schemeClr val="accent4"/>
                </a:solidFill>
                <a:latin typeface="Segoe UI" pitchFamily="34" charset="0"/>
                <a:ea typeface="Segoe UI" pitchFamily="34" charset="0"/>
                <a:cs typeface="Segoe UI" pitchFamily="34" charset="0"/>
              </a:rPr>
              <a:t>Data Scientists and Analytical Leads optimizing ad performance and revenue.</a:t>
            </a:r>
            <a:endParaRPr lang="en-US" sz="1100" b="1">
              <a:solidFill>
                <a:schemeClr val="accent4"/>
              </a:solidFill>
              <a:latin typeface="Segoe UI" pitchFamily="34" charset="0"/>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3AFE8299-E5B0-4D45-A056-65BBCC90B701}"/>
              </a:ext>
            </a:extLst>
          </p:cNvPr>
          <p:cNvCxnSpPr>
            <a:endCxn id="13" idx="0"/>
          </p:cNvCxnSpPr>
          <p:nvPr/>
        </p:nvCxnSpPr>
        <p:spPr>
          <a:xfrm>
            <a:off x="6883400" y="1202267"/>
            <a:ext cx="238571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9D5832-3C28-4E4A-8118-805ACEEC178A}"/>
              </a:ext>
            </a:extLst>
          </p:cNvPr>
          <p:cNvCxnSpPr>
            <a:cxnSpLocks/>
            <a:endCxn id="11" idx="0"/>
          </p:cNvCxnSpPr>
          <p:nvPr/>
        </p:nvCxnSpPr>
        <p:spPr>
          <a:xfrm rot="10800000" flipV="1">
            <a:off x="2593442" y="1202267"/>
            <a:ext cx="194160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3" name="Picture 18" descr="Image result for bing logo png">
            <a:extLst>
              <a:ext uri="{FF2B5EF4-FFF2-40B4-BE49-F238E27FC236}">
                <a16:creationId xmlns:a16="http://schemas.microsoft.com/office/drawing/2014/main" id="{9C619A73-6359-40E0-A354-76FC76E31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150" y="868666"/>
            <a:ext cx="1413823" cy="5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B642FFB-D749-4B9A-AC23-BBB9242B5B0F}"/>
              </a:ext>
            </a:extLst>
          </p:cNvPr>
          <p:cNvSpPr>
            <a:spLocks noGrp="1"/>
          </p:cNvSpPr>
          <p:nvPr>
            <p:ph type="title"/>
          </p:nvPr>
        </p:nvSpPr>
        <p:spPr>
          <a:xfrm>
            <a:off x="620712" y="228600"/>
            <a:ext cx="9906224" cy="892629"/>
          </a:xfrm>
        </p:spPr>
        <p:txBody>
          <a:bodyPr>
            <a:normAutofit/>
          </a:bodyPr>
          <a:lstStyle/>
          <a:p>
            <a:r>
              <a:rPr lang="en-US" sz="2400" dirty="0"/>
              <a:t>The Model Box enables scalability and fluid model deployment</a:t>
            </a:r>
          </a:p>
        </p:txBody>
      </p:sp>
      <p:sp>
        <p:nvSpPr>
          <p:cNvPr id="56" name="Rectangle 55">
            <a:extLst>
              <a:ext uri="{FF2B5EF4-FFF2-40B4-BE49-F238E27FC236}">
                <a16:creationId xmlns:a16="http://schemas.microsoft.com/office/drawing/2014/main" id="{E3FE9B3C-AA5A-4671-8285-E28E38A0B194}"/>
              </a:ext>
            </a:extLst>
          </p:cNvPr>
          <p:cNvSpPr/>
          <p:nvPr/>
        </p:nvSpPr>
        <p:spPr>
          <a:xfrm>
            <a:off x="8310282" y="2140621"/>
            <a:ext cx="3595399" cy="3305493"/>
          </a:xfrm>
          <a:prstGeom prst="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close up of a logo&#10;&#10;Description automatically generated">
            <a:extLst>
              <a:ext uri="{FF2B5EF4-FFF2-40B4-BE49-F238E27FC236}">
                <a16:creationId xmlns:a16="http://schemas.microsoft.com/office/drawing/2014/main" id="{78509EC7-465A-493E-9FC1-E71C35FEC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01456" y="1171976"/>
            <a:ext cx="1354667" cy="1354667"/>
          </a:xfrm>
          <a:prstGeom prst="rect">
            <a:avLst/>
          </a:prstGeom>
          <a:solidFill>
            <a:schemeClr val="bg1"/>
          </a:solidFill>
        </p:spPr>
      </p:pic>
      <p:sp>
        <p:nvSpPr>
          <p:cNvPr id="51" name="Rectangle 50">
            <a:extLst>
              <a:ext uri="{FF2B5EF4-FFF2-40B4-BE49-F238E27FC236}">
                <a16:creationId xmlns:a16="http://schemas.microsoft.com/office/drawing/2014/main" id="{8B7B9DBC-5E0F-42BC-962B-4AF8BE31837F}"/>
              </a:ext>
            </a:extLst>
          </p:cNvPr>
          <p:cNvSpPr/>
          <p:nvPr/>
        </p:nvSpPr>
        <p:spPr>
          <a:xfrm>
            <a:off x="303122" y="2140621"/>
            <a:ext cx="3672656" cy="3305493"/>
          </a:xfrm>
          <a:prstGeom prst="rect">
            <a:avLst/>
          </a:prstGeom>
          <a:solidFill>
            <a:schemeClr val="bg1"/>
          </a:solidFill>
          <a:ln w="76200">
            <a:solidFill>
              <a:srgbClr val="32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362525"/>
                </a:solidFill>
              </a:ln>
            </a:endParaRPr>
          </a:p>
        </p:txBody>
      </p:sp>
      <p:sp>
        <p:nvSpPr>
          <p:cNvPr id="9" name="Rectangle: Rounded Corners 8">
            <a:extLst>
              <a:ext uri="{FF2B5EF4-FFF2-40B4-BE49-F238E27FC236}">
                <a16:creationId xmlns:a16="http://schemas.microsoft.com/office/drawing/2014/main" id="{0A835891-A62B-48A7-A745-A1CA7132F86D}"/>
              </a:ext>
            </a:extLst>
          </p:cNvPr>
          <p:cNvSpPr/>
          <p:nvPr/>
        </p:nvSpPr>
        <p:spPr>
          <a:xfrm>
            <a:off x="4233216" y="1541775"/>
            <a:ext cx="3819628" cy="4079447"/>
          </a:xfrm>
          <a:prstGeom prst="roundRect">
            <a:avLst>
              <a:gd name="adj" fmla="val 0"/>
            </a:avLst>
          </a:prstGeom>
          <a:ln w="508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1" name="Picture 4" descr="https://i1.wp.com/buildazure.com/wp-content/uploads/2017/09/Azure.png?resize=519%2C387&amp;ssl=1">
            <a:extLst>
              <a:ext uri="{FF2B5EF4-FFF2-40B4-BE49-F238E27FC236}">
                <a16:creationId xmlns:a16="http://schemas.microsoft.com/office/drawing/2014/main" id="{D05CAA09-7D1E-42A8-B9EF-CD2776B53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4514" y="5752719"/>
            <a:ext cx="527270" cy="393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zdnet2.cbsistatic.com/hub/i/r/2018/07/13/93218cd5-cfd9-4b10-bd28-1cc71a7275bc/resize/370xauto/996ca4ee0ff595281053298f3fe74ccc/kafka-logo.png">
            <a:extLst>
              <a:ext uri="{FF2B5EF4-FFF2-40B4-BE49-F238E27FC236}">
                <a16:creationId xmlns:a16="http://schemas.microsoft.com/office/drawing/2014/main" id="{CF6F920E-57F2-4FFA-931D-011A9826E7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396" b="18777"/>
          <a:stretch/>
        </p:blipFill>
        <p:spPr bwMode="auto">
          <a:xfrm>
            <a:off x="6482894" y="5768547"/>
            <a:ext cx="566407" cy="3615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avatars1.githubusercontent.com/u/13629408?s=400&amp;v=4">
            <a:extLst>
              <a:ext uri="{FF2B5EF4-FFF2-40B4-BE49-F238E27FC236}">
                <a16:creationId xmlns:a16="http://schemas.microsoft.com/office/drawing/2014/main" id="{ECD5F8A4-9CDA-479C-B9E9-6DCAA817A1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148" y="5736391"/>
            <a:ext cx="425823" cy="42582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5A1E8F5-2919-4B15-AA8F-A63198CFB207}"/>
              </a:ext>
            </a:extLst>
          </p:cNvPr>
          <p:cNvGrpSpPr/>
          <p:nvPr/>
        </p:nvGrpSpPr>
        <p:grpSpPr>
          <a:xfrm>
            <a:off x="1142365" y="5798239"/>
            <a:ext cx="1400735" cy="323905"/>
            <a:chOff x="1555412" y="6105811"/>
            <a:chExt cx="1400735" cy="323905"/>
          </a:xfrm>
        </p:grpSpPr>
        <p:pic>
          <p:nvPicPr>
            <p:cNvPr id="14" name="Picture 2" descr="https://upload.wikimedia.org/wikipedia/commons/thumb/c/c3/Python-logo-notext.svg/2000px-Python-logo-notext.svg.png">
              <a:extLst>
                <a:ext uri="{FF2B5EF4-FFF2-40B4-BE49-F238E27FC236}">
                  <a16:creationId xmlns:a16="http://schemas.microsoft.com/office/drawing/2014/main" id="{964790F7-334C-4891-9A32-F75AF598B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0862" y="6105811"/>
              <a:ext cx="315285" cy="31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0C7BB1C2-06E2-4FF2-A8A8-6E0680BAC9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412" y="6125912"/>
              <a:ext cx="865146" cy="303804"/>
            </a:xfrm>
            <a:prstGeom prst="rect">
              <a:avLst/>
            </a:prstGeom>
          </p:spPr>
        </p:pic>
      </p:grpSp>
      <p:grpSp>
        <p:nvGrpSpPr>
          <p:cNvPr id="63" name="Group 62">
            <a:extLst>
              <a:ext uri="{FF2B5EF4-FFF2-40B4-BE49-F238E27FC236}">
                <a16:creationId xmlns:a16="http://schemas.microsoft.com/office/drawing/2014/main" id="{A7302216-FC76-4861-AC32-09D32F832541}"/>
              </a:ext>
            </a:extLst>
          </p:cNvPr>
          <p:cNvGrpSpPr/>
          <p:nvPr/>
        </p:nvGrpSpPr>
        <p:grpSpPr>
          <a:xfrm>
            <a:off x="9257999" y="5717348"/>
            <a:ext cx="2283765" cy="463908"/>
            <a:chOff x="9092362" y="6024920"/>
            <a:chExt cx="2283765" cy="463908"/>
          </a:xfrm>
        </p:grpSpPr>
        <p:pic>
          <p:nvPicPr>
            <p:cNvPr id="16" name="Picture 2">
              <a:extLst>
                <a:ext uri="{FF2B5EF4-FFF2-40B4-BE49-F238E27FC236}">
                  <a16:creationId xmlns:a16="http://schemas.microsoft.com/office/drawing/2014/main" id="{3E2D0319-78A9-45D0-ADDE-ED40A6ADC6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6323" y="6062117"/>
              <a:ext cx="332956" cy="3755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gular (web framework) - Wikipedia">
              <a:extLst>
                <a:ext uri="{FF2B5EF4-FFF2-40B4-BE49-F238E27FC236}">
                  <a16:creationId xmlns:a16="http://schemas.microsoft.com/office/drawing/2014/main" id="{5B030EC2-E428-42E3-BE3D-D698CE534D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92362" y="6024920"/>
              <a:ext cx="463908" cy="4639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pluspng.com/img-png/logo-mongodb-png--210.png">
              <a:extLst>
                <a:ext uri="{FF2B5EF4-FFF2-40B4-BE49-F238E27FC236}">
                  <a16:creationId xmlns:a16="http://schemas.microsoft.com/office/drawing/2014/main" id="{665CE57B-88A8-47E7-9D1B-756CBA11820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789" b="35069"/>
            <a:stretch/>
          </p:blipFill>
          <p:spPr bwMode="auto">
            <a:xfrm>
              <a:off x="10283181" y="6041518"/>
              <a:ext cx="1092946" cy="4387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EC8EB4BE-5091-4346-B7FC-CA3ECF962917}"/>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7123" y="4644177"/>
            <a:ext cx="652423" cy="652423"/>
          </a:xfrm>
          <a:prstGeom prst="rect">
            <a:avLst/>
          </a:prstGeom>
        </p:spPr>
      </p:pic>
      <p:sp>
        <p:nvSpPr>
          <p:cNvPr id="26" name="Rectangle 25">
            <a:extLst>
              <a:ext uri="{FF2B5EF4-FFF2-40B4-BE49-F238E27FC236}">
                <a16:creationId xmlns:a16="http://schemas.microsoft.com/office/drawing/2014/main" id="{98585C09-71F2-43A4-8602-1D1B6FAA38A7}"/>
              </a:ext>
            </a:extLst>
          </p:cNvPr>
          <p:cNvSpPr/>
          <p:nvPr/>
        </p:nvSpPr>
        <p:spPr>
          <a:xfrm>
            <a:off x="5062334" y="1608674"/>
            <a:ext cx="289136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Model Catalog</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Browsable selection of deployed models with version tracking.</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Experiment Library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Project-based organization of model runs with status tracking and results.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Data Repository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Storage of training data and data submitted for all model runs.</a:t>
            </a:r>
          </a:p>
          <a:p>
            <a:pPr lvl="0">
              <a:spcAft>
                <a:spcPts val="600"/>
              </a:spcAft>
              <a:buClr>
                <a:srgbClr val="F26822"/>
              </a:buClr>
            </a:pPr>
            <a:endParaRPr lang="en-US" sz="1200" dirty="0">
              <a:solidFill>
                <a:srgbClr val="404040"/>
              </a:solidFill>
              <a:latin typeface="Segoe UI" pitchFamily="34" charset="0"/>
              <a:ea typeface="Segoe UI" pitchFamily="34" charset="0"/>
              <a:cs typeface="Segoe UI" pitchFamily="34" charset="0"/>
            </a:endParaRPr>
          </a:p>
          <a:p>
            <a:pPr lvl="0">
              <a:spcAft>
                <a:spcPts val="600"/>
              </a:spcAft>
              <a:buClr>
                <a:srgbClr val="F26822"/>
              </a:buClr>
            </a:pPr>
            <a:r>
              <a:rPr lang="en-US" sz="1600" b="1" i="1" dirty="0">
                <a:solidFill>
                  <a:srgbClr val="404040"/>
                </a:solidFill>
                <a:latin typeface="Segoe UI" pitchFamily="34" charset="0"/>
                <a:ea typeface="Segoe UI" pitchFamily="34" charset="0"/>
                <a:cs typeface="Segoe UI" pitchFamily="34" charset="0"/>
              </a:rPr>
              <a:t>Auto-Scaling Infrastructure</a:t>
            </a:r>
          </a:p>
          <a:p>
            <a:pPr lvl="0">
              <a:spcAft>
                <a:spcPts val="600"/>
              </a:spcAft>
              <a:buClr>
                <a:srgbClr val="F26822"/>
              </a:buClr>
            </a:pPr>
            <a:r>
              <a:rPr lang="en-US" sz="1200" dirty="0">
                <a:solidFill>
                  <a:srgbClr val="404040"/>
                </a:solidFill>
                <a:latin typeface="Segoe UI" pitchFamily="34" charset="0"/>
                <a:ea typeface="Segoe UI" pitchFamily="34" charset="0"/>
                <a:cs typeface="Segoe UI" pitchFamily="34" charset="0"/>
              </a:rPr>
              <a:t>Cloud based architecture that scales to serve many users and large data sets.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855D5EE8-767B-4F41-8805-483BB4D18A39}"/>
              </a:ext>
            </a:extLst>
          </p:cNvPr>
          <p:cNvSpPr/>
          <p:nvPr/>
        </p:nvSpPr>
        <p:spPr>
          <a:xfrm>
            <a:off x="4197890" y="977841"/>
            <a:ext cx="3915808"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Sharing Framework</a:t>
            </a:r>
            <a:endParaRPr lang="en-US" sz="1100" b="1" dirty="0">
              <a:solidFill>
                <a:schemeClr val="accent4"/>
              </a:solidFill>
              <a:latin typeface="Segoe UI"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6068505F-FDA2-43CF-B116-480585EB1C0B}"/>
              </a:ext>
            </a:extLst>
          </p:cNvPr>
          <p:cNvSpPr/>
          <p:nvPr/>
        </p:nvSpPr>
        <p:spPr>
          <a:xfrm>
            <a:off x="329916" y="2663781"/>
            <a:ext cx="2737066" cy="2070238"/>
          </a:xfrm>
          <a:prstGeom prst="rect">
            <a:avLst/>
          </a:prstGeom>
        </p:spPr>
        <p:txBody>
          <a:bodyPr wrap="square" lIns="91440" tIns="91440" rIns="91440" bIns="91440" anchor="t" anchorCtr="0">
            <a:noAutofit/>
          </a:bodyPr>
          <a:lstStyle/>
          <a:p>
            <a:pPr algn="r">
              <a:spcAft>
                <a:spcPts val="600"/>
              </a:spcAft>
              <a:buClr>
                <a:schemeClr val="accent3"/>
              </a:buClr>
            </a:pPr>
            <a:r>
              <a:rPr lang="en-US" sz="1600" b="1" i="1" dirty="0">
                <a:solidFill>
                  <a:schemeClr val="accent4"/>
                </a:solidFill>
                <a:ea typeface="Segoe UI" pitchFamily="34" charset="0"/>
                <a:cs typeface="Segoe UI Light" panose="020B0502040204020203" pitchFamily="34" charset="0"/>
              </a:rPr>
              <a:t>Model Templates</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Minimal code templates allow any model type to be deployed via Kafka. Supports Python and R.</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Easy Deployment Interface</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Simple upload of model file triggers deployment to model catalog.</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OOTB Classification Model Training</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Users can train custom classification models with their own labeled data.</a:t>
            </a:r>
          </a:p>
          <a:p>
            <a:pPr algn="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60260CF7-787E-4B3D-868A-5BD7D3AD4B35}"/>
              </a:ext>
            </a:extLst>
          </p:cNvPr>
          <p:cNvSpPr/>
          <p:nvPr/>
        </p:nvSpPr>
        <p:spPr>
          <a:xfrm>
            <a:off x="9231104" y="2748077"/>
            <a:ext cx="262064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Friendly User Interface</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Accessible web UI for creating projects, training models, running models, and fetching results.</a:t>
            </a:r>
          </a:p>
          <a:p>
            <a:pPr>
              <a:spcAft>
                <a:spcPts val="600"/>
              </a:spcAft>
              <a:buClr>
                <a:schemeClr val="accent3"/>
              </a:buClr>
            </a:pPr>
            <a:endParaRPr lang="en-US" sz="120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Results Export</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Downloadable Excel outputs with model results and accuracy documentation.</a:t>
            </a:r>
          </a:p>
        </p:txBody>
      </p:sp>
      <p:pic>
        <p:nvPicPr>
          <p:cNvPr id="35" name="Picture 34" descr="A close up of a logo&#10;&#10;Description automatically generated">
            <a:extLst>
              <a:ext uri="{FF2B5EF4-FFF2-40B4-BE49-F238E27FC236}">
                <a16:creationId xmlns:a16="http://schemas.microsoft.com/office/drawing/2014/main" id="{BA1A93A9-5969-4E1F-B916-90689E1E7821}"/>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848" y="2636595"/>
            <a:ext cx="777405" cy="777405"/>
          </a:xfrm>
          <a:prstGeom prst="rect">
            <a:avLst/>
          </a:prstGeom>
        </p:spPr>
      </p:pic>
      <p:pic>
        <p:nvPicPr>
          <p:cNvPr id="41" name="Picture 40" descr="A close up of a logo&#10;&#10;Description automatically generated">
            <a:extLst>
              <a:ext uri="{FF2B5EF4-FFF2-40B4-BE49-F238E27FC236}">
                <a16:creationId xmlns:a16="http://schemas.microsoft.com/office/drawing/2014/main" id="{E40D716D-6141-49B8-996E-A1E08FA219C5}"/>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37437" y="1733497"/>
            <a:ext cx="678452" cy="678452"/>
          </a:xfrm>
          <a:prstGeom prst="rect">
            <a:avLst/>
          </a:prstGeom>
        </p:spPr>
      </p:pic>
      <p:pic>
        <p:nvPicPr>
          <p:cNvPr id="42" name="Picture 41" descr="A close up of a logo&#10;&#10;Description automatically generated">
            <a:extLst>
              <a:ext uri="{FF2B5EF4-FFF2-40B4-BE49-F238E27FC236}">
                <a16:creationId xmlns:a16="http://schemas.microsoft.com/office/drawing/2014/main" id="{FB6ED9A9-B2C4-43ED-8D1D-48ADEDDFA6C5}"/>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6032" y="3776334"/>
            <a:ext cx="594607" cy="594607"/>
          </a:xfrm>
          <a:prstGeom prst="rect">
            <a:avLst/>
          </a:prstGeom>
        </p:spPr>
      </p:pic>
      <p:pic>
        <p:nvPicPr>
          <p:cNvPr id="52" name="Picture 51" descr="A close up of a logo&#10;&#10;Description automatically generated">
            <a:extLst>
              <a:ext uri="{FF2B5EF4-FFF2-40B4-BE49-F238E27FC236}">
                <a16:creationId xmlns:a16="http://schemas.microsoft.com/office/drawing/2014/main" id="{B1A43218-0E47-4423-8483-D7F1AEFE8731}"/>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8454" y="1156235"/>
            <a:ext cx="1370410" cy="1370408"/>
          </a:xfrm>
          <a:prstGeom prst="rect">
            <a:avLst/>
          </a:prstGeom>
          <a:solidFill>
            <a:schemeClr val="bg1"/>
          </a:solidFill>
        </p:spPr>
      </p:pic>
      <p:sp>
        <p:nvSpPr>
          <p:cNvPr id="2" name="Isosceles Triangle 1">
            <a:extLst>
              <a:ext uri="{FF2B5EF4-FFF2-40B4-BE49-F238E27FC236}">
                <a16:creationId xmlns:a16="http://schemas.microsoft.com/office/drawing/2014/main" id="{FCDF1C45-0172-4763-9A33-DE2BC279A614}"/>
              </a:ext>
            </a:extLst>
          </p:cNvPr>
          <p:cNvSpPr/>
          <p:nvPr/>
        </p:nvSpPr>
        <p:spPr>
          <a:xfrm rot="5400000">
            <a:off x="7395406" y="3648620"/>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4146E38E-EE3F-455A-A0F7-AF68FD62F95B}"/>
              </a:ext>
            </a:extLst>
          </p:cNvPr>
          <p:cNvSpPr/>
          <p:nvPr/>
        </p:nvSpPr>
        <p:spPr>
          <a:xfrm rot="16200000">
            <a:off x="3190477" y="3648621"/>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A79F4C29-34BD-4D9F-BE99-625A8523EAAA}"/>
              </a:ext>
            </a:extLst>
          </p:cNvPr>
          <p:cNvPicPr>
            <a:picLocks noChangeAspect="1"/>
          </p:cNvPicPr>
          <p:nvPr/>
        </p:nvPicPr>
        <p:blipFill>
          <a:blip r:embed="rId1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25891" y="4039239"/>
            <a:ext cx="761630" cy="761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C36A6C8-35B1-4665-894E-2FF06C6B9BF1}"/>
              </a:ext>
            </a:extLst>
          </p:cNvPr>
          <p:cNvPicPr>
            <a:picLocks noChangeAspect="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3117" y="2617217"/>
            <a:ext cx="883906" cy="8839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E942E5C4-D190-4085-9A2D-B90A4C29285E}"/>
              </a:ext>
            </a:extLst>
          </p:cNvPr>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920" y="2796692"/>
            <a:ext cx="902208" cy="902208"/>
          </a:xfrm>
          <a:prstGeom prst="rect">
            <a:avLst/>
          </a:prstGeom>
        </p:spPr>
      </p:pic>
      <p:pic>
        <p:nvPicPr>
          <p:cNvPr id="22" name="Picture 21" descr="A close up of a logo&#10;&#10;Description automatically generated">
            <a:extLst>
              <a:ext uri="{FF2B5EF4-FFF2-40B4-BE49-F238E27FC236}">
                <a16:creationId xmlns:a16="http://schemas.microsoft.com/office/drawing/2014/main" id="{43430A21-1BE8-4D3C-AB1F-180D35B2072F}"/>
              </a:ext>
            </a:extLst>
          </p:cNvPr>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8138" y="3737743"/>
            <a:ext cx="777383" cy="77738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7A959466-046B-47C9-8E90-EC1F43C948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11468" y="4504719"/>
            <a:ext cx="810725" cy="810725"/>
          </a:xfrm>
          <a:prstGeom prst="rect">
            <a:avLst/>
          </a:prstGeom>
        </p:spPr>
      </p:pic>
    </p:spTree>
    <p:extLst>
      <p:ext uri="{BB962C8B-B14F-4D97-AF65-F5344CB8AC3E}">
        <p14:creationId xmlns:p14="http://schemas.microsoft.com/office/powerpoint/2010/main" val="368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77757-AD9D-4A03-B8E5-CC4956740E34}"/>
              </a:ext>
            </a:extLst>
          </p:cNvPr>
          <p:cNvSpPr>
            <a:spLocks noGrp="1"/>
          </p:cNvSpPr>
          <p:nvPr>
            <p:ph type="title"/>
          </p:nvPr>
        </p:nvSpPr>
        <p:spPr>
          <a:xfrm>
            <a:off x="621792" y="228600"/>
            <a:ext cx="10969942" cy="892629"/>
          </a:xfrm>
        </p:spPr>
        <p:txBody>
          <a:bodyPr>
            <a:normAutofit/>
          </a:bodyPr>
          <a:lstStyle/>
          <a:p>
            <a:r>
              <a:rPr lang="en-US" sz="2400" dirty="0"/>
              <a:t>A light UI creates a seamless user experience</a:t>
            </a:r>
          </a:p>
        </p:txBody>
      </p:sp>
      <p:sp>
        <p:nvSpPr>
          <p:cNvPr id="6" name="Rectangle 5">
            <a:extLst>
              <a:ext uri="{FF2B5EF4-FFF2-40B4-BE49-F238E27FC236}">
                <a16:creationId xmlns:a16="http://schemas.microsoft.com/office/drawing/2014/main" id="{DA39C6FC-9B4D-4FFA-827F-41883A6E7963}"/>
              </a:ext>
            </a:extLst>
          </p:cNvPr>
          <p:cNvSpPr/>
          <p:nvPr/>
        </p:nvSpPr>
        <p:spPr>
          <a:xfrm>
            <a:off x="608012" y="970382"/>
            <a:ext cx="3064578" cy="1240668"/>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Model governance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Robust version control</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Automated deployment into the existing back end</a:t>
            </a:r>
          </a:p>
        </p:txBody>
      </p:sp>
      <p:sp>
        <p:nvSpPr>
          <p:cNvPr id="7" name="Rectangle 6">
            <a:extLst>
              <a:ext uri="{FF2B5EF4-FFF2-40B4-BE49-F238E27FC236}">
                <a16:creationId xmlns:a16="http://schemas.microsoft.com/office/drawing/2014/main" id="{57ED4D94-1C29-487F-865D-5BCCFB34443E}"/>
              </a:ext>
            </a:extLst>
          </p:cNvPr>
          <p:cNvSpPr/>
          <p:nvPr/>
        </p:nvSpPr>
        <p:spPr>
          <a:xfrm>
            <a:off x="608012" y="2620395"/>
            <a:ext cx="2681992" cy="2026556"/>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Self-servicing UI</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Immediate model availability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Result / inputs auditing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No need to set up own R/Python environments and dependencies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921A4C6-0774-4FC9-B08D-9C1F9B81FAA8}"/>
              </a:ext>
            </a:extLst>
          </p:cNvPr>
          <p:cNvSpPr/>
          <p:nvPr/>
        </p:nvSpPr>
        <p:spPr>
          <a:xfrm>
            <a:off x="608012" y="5416826"/>
            <a:ext cx="5216318" cy="6460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Collaborative process creates team efficiencies</a:t>
            </a:r>
          </a:p>
        </p:txBody>
      </p:sp>
      <p:pic>
        <p:nvPicPr>
          <p:cNvPr id="8" name="Picture 7">
            <a:extLst>
              <a:ext uri="{FF2B5EF4-FFF2-40B4-BE49-F238E27FC236}">
                <a16:creationId xmlns:a16="http://schemas.microsoft.com/office/drawing/2014/main" id="{B7FE9CAB-4658-4CB0-992F-4AA1E61F962C}"/>
              </a:ext>
            </a:extLst>
          </p:cNvPr>
          <p:cNvPicPr>
            <a:picLocks noChangeAspect="1"/>
          </p:cNvPicPr>
          <p:nvPr/>
        </p:nvPicPr>
        <p:blipFill>
          <a:blip r:embed="rId2"/>
          <a:stretch>
            <a:fillRect/>
          </a:stretch>
        </p:blipFill>
        <p:spPr>
          <a:xfrm>
            <a:off x="5126210" y="970381"/>
            <a:ext cx="6071968" cy="2026555"/>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446B2DB1-497C-4562-8B3C-6C2AA8BF786F}"/>
              </a:ext>
            </a:extLst>
          </p:cNvPr>
          <p:cNvPicPr>
            <a:picLocks noChangeAspect="1"/>
          </p:cNvPicPr>
          <p:nvPr/>
        </p:nvPicPr>
        <p:blipFill>
          <a:blip r:embed="rId3"/>
          <a:stretch>
            <a:fillRect/>
          </a:stretch>
        </p:blipFill>
        <p:spPr>
          <a:xfrm>
            <a:off x="5882325" y="2366099"/>
            <a:ext cx="5534425" cy="2520225"/>
          </a:xfrm>
          <a:prstGeom prst="rect">
            <a:avLst/>
          </a:prstGeom>
          <a:ln w="3175">
            <a:solidFill>
              <a:schemeClr val="bg1">
                <a:lumMod val="85000"/>
              </a:schemeClr>
            </a:solidFill>
          </a:ln>
        </p:spPr>
      </p:pic>
    </p:spTree>
    <p:extLst>
      <p:ext uri="{BB962C8B-B14F-4D97-AF65-F5344CB8AC3E}">
        <p14:creationId xmlns:p14="http://schemas.microsoft.com/office/powerpoint/2010/main" val="35052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E43A0-958A-4399-B761-B5C3AE6036AF}"/>
              </a:ext>
            </a:extLst>
          </p:cNvPr>
          <p:cNvSpPr>
            <a:spLocks noGrp="1"/>
          </p:cNvSpPr>
          <p:nvPr>
            <p:ph type="title"/>
          </p:nvPr>
        </p:nvSpPr>
        <p:spPr>
          <a:xfrm>
            <a:off x="621792" y="228600"/>
            <a:ext cx="9865255" cy="892629"/>
          </a:xfrm>
        </p:spPr>
        <p:txBody>
          <a:bodyPr>
            <a:normAutofit/>
          </a:bodyPr>
          <a:lstStyle/>
          <a:p>
            <a:r>
              <a:rPr lang="en-US" sz="2400" dirty="0"/>
              <a:t>Our process provides model governance and ease of use so teams can focus on what they do best</a:t>
            </a:r>
          </a:p>
        </p:txBody>
      </p:sp>
      <p:pic>
        <p:nvPicPr>
          <p:cNvPr id="20" name="Picture 19" descr="A close up of a logo&#10;&#10;Description automatically generated">
            <a:extLst>
              <a:ext uri="{FF2B5EF4-FFF2-40B4-BE49-F238E27FC236}">
                <a16:creationId xmlns:a16="http://schemas.microsoft.com/office/drawing/2014/main" id="{D5E08E55-6D61-4CF1-8338-980926B4615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4768" y="3026871"/>
            <a:ext cx="1370410" cy="1370408"/>
          </a:xfrm>
          <a:prstGeom prst="rect">
            <a:avLst/>
          </a:prstGeom>
        </p:spPr>
      </p:pic>
      <p:pic>
        <p:nvPicPr>
          <p:cNvPr id="21" name="Picture 20" descr="A close up of a logo&#10;&#10;Description automatically generated">
            <a:extLst>
              <a:ext uri="{FF2B5EF4-FFF2-40B4-BE49-F238E27FC236}">
                <a16:creationId xmlns:a16="http://schemas.microsoft.com/office/drawing/2014/main" id="{65C89EFF-1744-43F5-8565-4B794B05445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9028" y="3049011"/>
            <a:ext cx="1354667" cy="1354667"/>
          </a:xfrm>
          <a:prstGeom prst="rect">
            <a:avLst/>
          </a:prstGeom>
        </p:spPr>
      </p:pic>
      <p:sp>
        <p:nvSpPr>
          <p:cNvPr id="31" name="Arc 30">
            <a:extLst>
              <a:ext uri="{FF2B5EF4-FFF2-40B4-BE49-F238E27FC236}">
                <a16:creationId xmlns:a16="http://schemas.microsoft.com/office/drawing/2014/main" id="{8A7A31C3-67E2-4D11-B14F-760508DD60D3}"/>
              </a:ext>
            </a:extLst>
          </p:cNvPr>
          <p:cNvSpPr/>
          <p:nvPr/>
        </p:nvSpPr>
        <p:spPr>
          <a:xfrm>
            <a:off x="654894" y="2064534"/>
            <a:ext cx="10837320" cy="6857053"/>
          </a:xfrm>
          <a:prstGeom prst="arc">
            <a:avLst>
              <a:gd name="adj1" fmla="val 11921452"/>
              <a:gd name="adj2" fmla="val 13682623"/>
            </a:avLst>
          </a:prstGeom>
          <a:ln w="952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97830EAB-B3D5-4CA5-AEC9-CC3E99033318}"/>
              </a:ext>
            </a:extLst>
          </p:cNvPr>
          <p:cNvSpPr/>
          <p:nvPr/>
        </p:nvSpPr>
        <p:spPr>
          <a:xfrm>
            <a:off x="1183051" y="3802487"/>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D69BA90-1594-428A-A443-6B5F69F67629}"/>
              </a:ext>
            </a:extLst>
          </p:cNvPr>
          <p:cNvSpPr/>
          <p:nvPr/>
        </p:nvSpPr>
        <p:spPr>
          <a:xfrm>
            <a:off x="10774575" y="3802487"/>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EB12E6-8351-4D5D-8CEE-99FDEAF4D518}"/>
              </a:ext>
            </a:extLst>
          </p:cNvPr>
          <p:cNvSpPr/>
          <p:nvPr/>
        </p:nvSpPr>
        <p:spPr>
          <a:xfrm>
            <a:off x="2241382" y="2909202"/>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9E0363-328C-4DE4-B08C-DA4FAD625C58}"/>
              </a:ext>
            </a:extLst>
          </p:cNvPr>
          <p:cNvSpPr/>
          <p:nvPr/>
        </p:nvSpPr>
        <p:spPr>
          <a:xfrm>
            <a:off x="9672684" y="290920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5C994C-5C3E-495D-ABAE-E7EB3051DCBB}"/>
              </a:ext>
            </a:extLst>
          </p:cNvPr>
          <p:cNvSpPr/>
          <p:nvPr/>
        </p:nvSpPr>
        <p:spPr>
          <a:xfrm>
            <a:off x="3498308" y="2351764"/>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BB87FC-DD2A-44B7-87D5-14558725C059}"/>
              </a:ext>
            </a:extLst>
          </p:cNvPr>
          <p:cNvSpPr/>
          <p:nvPr/>
        </p:nvSpPr>
        <p:spPr>
          <a:xfrm>
            <a:off x="8503540" y="2385320"/>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FBED848-69A3-4380-AAC3-ACD3B47ECD90}"/>
              </a:ext>
            </a:extLst>
          </p:cNvPr>
          <p:cNvSpPr/>
          <p:nvPr/>
        </p:nvSpPr>
        <p:spPr>
          <a:xfrm>
            <a:off x="4719096" y="2035076"/>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1C7D4E5-03EA-4EDA-8BC6-47AD9534C84E}"/>
              </a:ext>
            </a:extLst>
          </p:cNvPr>
          <p:cNvSpPr/>
          <p:nvPr/>
        </p:nvSpPr>
        <p:spPr>
          <a:xfrm>
            <a:off x="7230101" y="206863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556183-1A62-4D1B-A90B-0AC5F274032B}"/>
              </a:ext>
            </a:extLst>
          </p:cNvPr>
          <p:cNvSpPr/>
          <p:nvPr/>
        </p:nvSpPr>
        <p:spPr>
          <a:xfrm>
            <a:off x="5939884" y="1942668"/>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C0F6FBCE-55DD-400C-A4E6-3C66EB44ECB0}"/>
              </a:ext>
            </a:extLst>
          </p:cNvPr>
          <p:cNvSpPr/>
          <p:nvPr/>
        </p:nvSpPr>
        <p:spPr>
          <a:xfrm>
            <a:off x="638116" y="2043996"/>
            <a:ext cx="10837320" cy="6857053"/>
          </a:xfrm>
          <a:prstGeom prst="arc">
            <a:avLst>
              <a:gd name="adj1" fmla="val 13809518"/>
              <a:gd name="adj2" fmla="val 17323435"/>
            </a:avLst>
          </a:prstGeom>
          <a:ln w="9525">
            <a:solidFill>
              <a:schemeClr val="accent3"/>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7BFD6956-65C7-43BA-A464-644886CB4A3D}"/>
              </a:ext>
            </a:extLst>
          </p:cNvPr>
          <p:cNvSpPr/>
          <p:nvPr/>
        </p:nvSpPr>
        <p:spPr>
          <a:xfrm>
            <a:off x="654893" y="2077551"/>
            <a:ext cx="10879037" cy="6969248"/>
          </a:xfrm>
          <a:prstGeom prst="arc">
            <a:avLst>
              <a:gd name="adj1" fmla="val 17496861"/>
              <a:gd name="adj2" fmla="val 20335826"/>
            </a:avLst>
          </a:prstGeom>
          <a:ln w="9525">
            <a:solidFill>
              <a:schemeClr val="accent4"/>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descr="A close up of a logo&#10;&#10;Description automatically generated">
            <a:extLst>
              <a:ext uri="{FF2B5EF4-FFF2-40B4-BE49-F238E27FC236}">
                <a16:creationId xmlns:a16="http://schemas.microsoft.com/office/drawing/2014/main" id="{3E767701-FB3C-4B36-92BD-10D62E4DCB3F}"/>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6400"/>
                    </a14:imgEffect>
                    <a14:imgEffect>
                      <a14:brightnessContrast bright="27000" contrast="-20000"/>
                    </a14:imgEffect>
                  </a14:imgLayer>
                </a14:imgProps>
              </a:ext>
              <a:ext uri="{28A0092B-C50C-407E-A947-70E740481C1C}">
                <a14:useLocalDpi xmlns:a14="http://schemas.microsoft.com/office/drawing/2010/main" val="0"/>
              </a:ext>
            </a:extLst>
          </a:blip>
          <a:stretch>
            <a:fillRect/>
          </a:stretch>
        </p:blipFill>
        <p:spPr>
          <a:xfrm>
            <a:off x="5068942" y="2909202"/>
            <a:ext cx="1442881" cy="1442881"/>
          </a:xfrm>
          <a:prstGeom prst="rect">
            <a:avLst/>
          </a:prstGeom>
        </p:spPr>
      </p:pic>
      <p:sp>
        <p:nvSpPr>
          <p:cNvPr id="44" name="Rectangle 43">
            <a:extLst>
              <a:ext uri="{FF2B5EF4-FFF2-40B4-BE49-F238E27FC236}">
                <a16:creationId xmlns:a16="http://schemas.microsoft.com/office/drawing/2014/main" id="{7CF118C7-E39E-440D-907C-306268DA3518}"/>
              </a:ext>
            </a:extLst>
          </p:cNvPr>
          <p:cNvSpPr/>
          <p:nvPr/>
        </p:nvSpPr>
        <p:spPr>
          <a:xfrm>
            <a:off x="-474360"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Create</a:t>
            </a:r>
            <a:endParaRPr lang="en-US" sz="1100" b="1">
              <a:solidFill>
                <a:schemeClr val="accent4"/>
              </a:solidFill>
              <a:latin typeface="Segoe UI" pitchFamily="34" charset="0"/>
              <a:ea typeface="Segoe UI" pitchFamily="34" charset="0"/>
              <a:cs typeface="Segoe UI" pitchFamily="34" charset="0"/>
            </a:endParaRPr>
          </a:p>
        </p:txBody>
      </p:sp>
      <p:sp>
        <p:nvSpPr>
          <p:cNvPr id="45" name="Rectangle 44">
            <a:extLst>
              <a:ext uri="{FF2B5EF4-FFF2-40B4-BE49-F238E27FC236}">
                <a16:creationId xmlns:a16="http://schemas.microsoft.com/office/drawing/2014/main" id="{403A4C74-2AAF-4C84-B403-957C0746EF1B}"/>
              </a:ext>
            </a:extLst>
          </p:cNvPr>
          <p:cNvSpPr/>
          <p:nvPr/>
        </p:nvSpPr>
        <p:spPr>
          <a:xfrm>
            <a:off x="607316" y="256194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Review</a:t>
            </a:r>
            <a:endParaRPr lang="en-US" sz="1100" b="1">
              <a:solidFill>
                <a:schemeClr val="accent4"/>
              </a:solidFill>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1832A6DE-0A43-4408-BED4-96E1BF89C22B}"/>
              </a:ext>
            </a:extLst>
          </p:cNvPr>
          <p:cNvSpPr/>
          <p:nvPr/>
        </p:nvSpPr>
        <p:spPr>
          <a:xfrm>
            <a:off x="2241382" y="1898246"/>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Deploy</a:t>
            </a:r>
            <a:endParaRPr lang="en-US" sz="1100" b="1">
              <a:solidFill>
                <a:schemeClr val="accent4"/>
              </a:solidFill>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E34A691-99FB-4BBE-A282-1D14346EEF33}"/>
              </a:ext>
            </a:extLst>
          </p:cNvPr>
          <p:cNvSpPr/>
          <p:nvPr/>
        </p:nvSpPr>
        <p:spPr>
          <a:xfrm>
            <a:off x="3515701" y="160835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Release</a:t>
            </a:r>
            <a:endParaRPr lang="en-US" sz="1100" b="1">
              <a:solidFill>
                <a:schemeClr val="accent4"/>
              </a:solidFill>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870D7374-B985-405F-891D-09B5488976C9}"/>
              </a:ext>
            </a:extLst>
          </p:cNvPr>
          <p:cNvSpPr/>
          <p:nvPr/>
        </p:nvSpPr>
        <p:spPr>
          <a:xfrm>
            <a:off x="4936774" y="1541061"/>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Organize</a:t>
            </a:r>
            <a:endParaRPr lang="en-US" sz="1100" b="1">
              <a:solidFill>
                <a:schemeClr val="accent4"/>
              </a:solidFill>
              <a:latin typeface="Segoe UI"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49A277B3-E4B4-4FC3-B3B4-2B15F6DF19A5}"/>
              </a:ext>
            </a:extLst>
          </p:cNvPr>
          <p:cNvSpPr/>
          <p:nvPr/>
        </p:nvSpPr>
        <p:spPr>
          <a:xfrm>
            <a:off x="6288130" y="161629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Select</a:t>
            </a:r>
            <a:endParaRPr lang="en-US" sz="1100" b="1">
              <a:solidFill>
                <a:schemeClr val="accent4"/>
              </a:solidFill>
              <a:latin typeface="Segoe UI"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9573DBCC-4012-4C7A-815E-C175205923BC}"/>
              </a:ext>
            </a:extLst>
          </p:cNvPr>
          <p:cNvSpPr/>
          <p:nvPr/>
        </p:nvSpPr>
        <p:spPr>
          <a:xfrm>
            <a:off x="7952156" y="19637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Apply</a:t>
            </a:r>
            <a:endParaRPr lang="en-US" sz="1100" b="1">
              <a:solidFill>
                <a:schemeClr val="accent4"/>
              </a:solidFill>
              <a:latin typeface="Segoe UI" pitchFamily="34" charset="0"/>
              <a:ea typeface="Segoe UI" pitchFamily="34" charset="0"/>
              <a:cs typeface="Segoe UI" pitchFamily="34" charset="0"/>
            </a:endParaRPr>
          </a:p>
        </p:txBody>
      </p:sp>
      <p:sp>
        <p:nvSpPr>
          <p:cNvPr id="51" name="Rectangle 50">
            <a:extLst>
              <a:ext uri="{FF2B5EF4-FFF2-40B4-BE49-F238E27FC236}">
                <a16:creationId xmlns:a16="http://schemas.microsoft.com/office/drawing/2014/main" id="{F4F813E8-73BA-4C2B-A74D-B90F300E4047}"/>
              </a:ext>
            </a:extLst>
          </p:cNvPr>
          <p:cNvSpPr/>
          <p:nvPr/>
        </p:nvSpPr>
        <p:spPr>
          <a:xfrm>
            <a:off x="9237530" y="2602994"/>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Analyze</a:t>
            </a:r>
            <a:endParaRPr lang="en-US" sz="1100" b="1">
              <a:solidFill>
                <a:schemeClr val="accent4"/>
              </a:solidFill>
              <a:latin typeface="Segoe UI" pitchFamily="34" charset="0"/>
              <a:ea typeface="Segoe UI" pitchFamily="34" charset="0"/>
              <a:cs typeface="Segoe UI" pitchFamily="34" charset="0"/>
            </a:endParaRPr>
          </a:p>
        </p:txBody>
      </p:sp>
      <p:sp>
        <p:nvSpPr>
          <p:cNvPr id="52" name="Rectangle 51">
            <a:extLst>
              <a:ext uri="{FF2B5EF4-FFF2-40B4-BE49-F238E27FC236}">
                <a16:creationId xmlns:a16="http://schemas.microsoft.com/office/drawing/2014/main" id="{8590B517-35E3-4051-8A89-3618EE5614FA}"/>
              </a:ext>
            </a:extLst>
          </p:cNvPr>
          <p:cNvSpPr/>
          <p:nvPr/>
        </p:nvSpPr>
        <p:spPr>
          <a:xfrm>
            <a:off x="10258235"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Deliver</a:t>
            </a:r>
            <a:endParaRPr lang="en-US" sz="1100" b="1">
              <a:solidFill>
                <a:schemeClr val="accent4"/>
              </a:solidFill>
              <a:latin typeface="Segoe UI" pitchFamily="34" charset="0"/>
              <a:ea typeface="Segoe UI" pitchFamily="34" charset="0"/>
              <a:cs typeface="Segoe UI" pitchFamily="34" charset="0"/>
            </a:endParaRPr>
          </a:p>
        </p:txBody>
      </p:sp>
      <p:sp>
        <p:nvSpPr>
          <p:cNvPr id="53" name="Arc 52">
            <a:extLst>
              <a:ext uri="{FF2B5EF4-FFF2-40B4-BE49-F238E27FC236}">
                <a16:creationId xmlns:a16="http://schemas.microsoft.com/office/drawing/2014/main" id="{50CAAD3B-0B79-4CB6-BD5C-BFECC2D56E0D}"/>
              </a:ext>
            </a:extLst>
          </p:cNvPr>
          <p:cNvSpPr/>
          <p:nvPr/>
        </p:nvSpPr>
        <p:spPr>
          <a:xfrm>
            <a:off x="922639" y="2238042"/>
            <a:ext cx="10301830" cy="6518234"/>
          </a:xfrm>
          <a:prstGeom prst="arc">
            <a:avLst>
              <a:gd name="adj1" fmla="val 12794360"/>
              <a:gd name="adj2" fmla="val 19557696"/>
            </a:avLst>
          </a:prstGeom>
          <a:ln w="9525">
            <a:solidFill>
              <a:schemeClr val="accent3"/>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B1E23D42-DD69-423C-BB5C-C85C219587BB}"/>
              </a:ext>
            </a:extLst>
          </p:cNvPr>
          <p:cNvSpPr/>
          <p:nvPr/>
        </p:nvSpPr>
        <p:spPr>
          <a:xfrm>
            <a:off x="1573113" y="4185771"/>
            <a:ext cx="2852583"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Design &amp; build models with their favorite tools and libraries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Validate models as usual, with the option to track results in the sharing framework</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55" name="Rectangle 54">
            <a:extLst>
              <a:ext uri="{FF2B5EF4-FFF2-40B4-BE49-F238E27FC236}">
                <a16:creationId xmlns:a16="http://schemas.microsoft.com/office/drawing/2014/main" id="{F18DFD2E-DA34-4308-AB52-CCBF76BBB41E}"/>
              </a:ext>
            </a:extLst>
          </p:cNvPr>
          <p:cNvSpPr/>
          <p:nvPr/>
        </p:nvSpPr>
        <p:spPr>
          <a:xfrm>
            <a:off x="4959571"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Sharing Framework</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 deployment</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Execute models on scalable infrastructure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Organize models and projects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Manage model versions and dependencies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Track and store results</a:t>
            </a:r>
          </a:p>
        </p:txBody>
      </p:sp>
      <p:sp>
        <p:nvSpPr>
          <p:cNvPr id="56" name="Rectangle 55">
            <a:extLst>
              <a:ext uri="{FF2B5EF4-FFF2-40B4-BE49-F238E27FC236}">
                <a16:creationId xmlns:a16="http://schemas.microsoft.com/office/drawing/2014/main" id="{CAAB0010-A5B2-471F-9557-7B8179742A91}"/>
              </a:ext>
            </a:extLst>
          </p:cNvPr>
          <p:cNvSpPr/>
          <p:nvPr/>
        </p:nvSpPr>
        <p:spPr>
          <a:xfrm>
            <a:off x="8473688"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Select curated models from the catalog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Receive self-service results quickly and dependably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Analyze and deliver results to stakeholders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TextBox 1">
            <a:extLst>
              <a:ext uri="{FF2B5EF4-FFF2-40B4-BE49-F238E27FC236}">
                <a16:creationId xmlns:a16="http://schemas.microsoft.com/office/drawing/2014/main" id="{5A2D9187-B193-4A79-ADE0-850F92B03ED0}"/>
              </a:ext>
            </a:extLst>
          </p:cNvPr>
          <p:cNvSpPr txBox="1"/>
          <p:nvPr/>
        </p:nvSpPr>
        <p:spPr>
          <a:xfrm>
            <a:off x="5622626" y="2107237"/>
            <a:ext cx="829073" cy="261610"/>
          </a:xfrm>
          <a:prstGeom prst="rect">
            <a:avLst/>
          </a:prstGeom>
          <a:solidFill>
            <a:schemeClr val="bg1"/>
          </a:solidFill>
        </p:spPr>
        <p:txBody>
          <a:bodyPr wrap="none" rtlCol="0">
            <a:spAutoFit/>
          </a:bodyPr>
          <a:lstStyle/>
          <a:p>
            <a:r>
              <a:rPr lang="en-US" sz="1100"/>
              <a:t>supported</a:t>
            </a:r>
          </a:p>
        </p:txBody>
      </p:sp>
    </p:spTree>
    <p:extLst>
      <p:ext uri="{BB962C8B-B14F-4D97-AF65-F5344CB8AC3E}">
        <p14:creationId xmlns:p14="http://schemas.microsoft.com/office/powerpoint/2010/main" val="3033541284"/>
      </p:ext>
    </p:extLst>
  </p:cSld>
  <p:clrMapOvr>
    <a:masterClrMapping/>
  </p:clrMapOvr>
</p:sld>
</file>

<file path=ppt/theme/theme1.xml><?xml version="1.0" encoding="utf-8"?>
<a:theme xmlns:a="http://schemas.openxmlformats.org/drawingml/2006/main" name="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D25CC8E-EBE1-4DA0-906A-FE7FAC50B86C}" vid="{0747F1E9-0254-4E47-A977-0237B09A35B2}"/>
    </a:ext>
  </a:extLst>
</a:theme>
</file>

<file path=ppt/theme/theme2.xml><?xml version="1.0" encoding="utf-8"?>
<a:theme xmlns:a="http://schemas.openxmlformats.org/drawingml/2006/main" name="4_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47481D-5AC5-41F8-A218-1033A78E028C}" vid="{0642BCD6-1330-4EB7-AA98-6ECDD2D26FB8}"/>
    </a:ext>
  </a:extLst>
</a:theme>
</file>

<file path=ppt/theme/theme3.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4.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25D64F0B2D74BAB436E7A6BA4E205" ma:contentTypeVersion="12" ma:contentTypeDescription="Create a new document." ma:contentTypeScope="" ma:versionID="a5fd6c8474ff4c5b2c9fd6f3c91d5b76">
  <xsd:schema xmlns:xsd="http://www.w3.org/2001/XMLSchema" xmlns:xs="http://www.w3.org/2001/XMLSchema" xmlns:p="http://schemas.microsoft.com/office/2006/metadata/properties" xmlns:ns2="1e183c5b-4c02-41db-8dc5-d82097813205" xmlns:ns3="6b2ef0a8-49c5-46bb-88ea-06f49a198ba7" targetNamespace="http://schemas.microsoft.com/office/2006/metadata/properties" ma:root="true" ma:fieldsID="df176c6131aa2580298a048107b6e700" ns2:_="" ns3:_="">
    <xsd:import namespace="1e183c5b-4c02-41db-8dc5-d82097813205"/>
    <xsd:import namespace="6b2ef0a8-49c5-46bb-88ea-06f49a198b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83c5b-4c02-41db-8dc5-d82097813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ef0a8-49c5-46bb-88ea-06f49a198b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30298-5553-4394-BAC6-2FE010F6B61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3E7118C-AF7D-45B1-A60D-FDFCAD986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183c5b-4c02-41db-8dc5-d82097813205"/>
    <ds:schemaRef ds:uri="6b2ef0a8-49c5-46bb-88ea-06f49a198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91A05F-BB00-4FC8-8504-101681CA28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Template 2016</Template>
  <TotalTime>8247</TotalTime>
  <Words>2513</Words>
  <Application>Microsoft Office PowerPoint</Application>
  <PresentationFormat>Custom</PresentationFormat>
  <Paragraphs>489</Paragraphs>
  <Slides>28</Slides>
  <Notes>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Numans</vt:lpstr>
      <vt:lpstr>Raleway</vt:lpstr>
      <vt:lpstr>Segoe UI</vt:lpstr>
      <vt:lpstr>Segoe UI Light</vt:lpstr>
      <vt:lpstr>Wingdings</vt:lpstr>
      <vt:lpstr>Content Slides</vt:lpstr>
      <vt:lpstr>4_Content Slides</vt:lpstr>
      <vt:lpstr>1_Logic</vt:lpstr>
      <vt:lpstr>1_Logic</vt:lpstr>
      <vt:lpstr>Bing AAIG Project Onboarding</vt:lpstr>
      <vt:lpstr>Our Client: Microsoft Advertising</vt:lpstr>
      <vt:lpstr>Logic20/20 has a team working on the project</vt:lpstr>
      <vt:lpstr>Useful links</vt:lpstr>
      <vt:lpstr>Project timeline</vt:lpstr>
      <vt:lpstr>PowerPoint Presentation</vt:lpstr>
      <vt:lpstr>The Model Box enables scalability and fluid model deployment</vt:lpstr>
      <vt:lpstr>A light UI creates a seamless user experience</vt:lpstr>
      <vt:lpstr>Our process provides model governance and ease of use so teams can focus on what they do best</vt:lpstr>
      <vt:lpstr>Model Box: current Models</vt:lpstr>
      <vt:lpstr>Model Box: databricks integration</vt:lpstr>
      <vt:lpstr>Future vision for the Model Box ecosystem</vt:lpstr>
      <vt:lpstr>MODEL APPLICATION EXAMPLES</vt:lpstr>
      <vt:lpstr>Business Needs</vt:lpstr>
      <vt:lpstr>Inputs</vt:lpstr>
      <vt:lpstr>Custom Model: Clustering</vt:lpstr>
      <vt:lpstr>Custom Model: Forecasting</vt:lpstr>
      <vt:lpstr>PowerPoint Presentation</vt:lpstr>
      <vt:lpstr>BEAGLE: Use Case overview</vt:lpstr>
      <vt:lpstr>BEAGLE: feature overview</vt:lpstr>
      <vt:lpstr>Beagle: current UI</vt:lpstr>
      <vt:lpstr>PowerPoint Presentation</vt:lpstr>
      <vt:lpstr>Taxonomy Editor: original concepts</vt:lpstr>
      <vt:lpstr>Observatory: exploratory concepts</vt:lpstr>
      <vt:lpstr>Observatory: design status</vt:lpstr>
      <vt:lpstr>Observatory: UI mock-ups</vt:lpstr>
      <vt:lpstr>Observatory Pipeline overview</vt:lpstr>
      <vt:lpstr>Observatory Emerging Trends Detection Pipeline</vt:lpstr>
    </vt:vector>
  </TitlesOfParts>
  <Company>Logic2020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Case Studies</dc:title>
  <dc:subject>Logic20/20 PPT 2016 Templates</dc:subject>
  <dc:creator>Andy Pham</dc:creator>
  <cp:lastModifiedBy>Richa</cp:lastModifiedBy>
  <cp:revision>5</cp:revision>
  <dcterms:created xsi:type="dcterms:W3CDTF">2016-07-14T20:07:44Z</dcterms:created>
  <dcterms:modified xsi:type="dcterms:W3CDTF">2021-05-25T21:38:26Z</dcterms:modified>
  <cp:category>Logic20/20 Templates;PPT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0x0101001F225D64F0B2D74BAB436E7A6BA4E205</vt:lpwstr>
  </property>
  <property fmtid="{D5CDD505-2E9C-101B-9397-08002B2CF9AE}" pid="3" name="_dlc_DocIdItemGuid">
    <vt:lpwstr>7f8ad617-3213-4bd6-9aad-f7bc86187e9d</vt:lpwstr>
  </property>
  <property fmtid="{D5CDD505-2E9C-101B-9397-08002B2CF9AE}" pid="4" name="TaxKeyword">
    <vt:lpwstr/>
  </property>
  <property fmtid="{D5CDD505-2E9C-101B-9397-08002B2CF9AE}" pid="5" name="Account">
    <vt:lpwstr/>
  </property>
  <property fmtid="{D5CDD505-2E9C-101B-9397-08002B2CF9AE}" pid="6" name="Division">
    <vt:lpwstr/>
  </property>
  <property fmtid="{D5CDD505-2E9C-101B-9397-08002B2CF9AE}" pid="7" name="ItemTypeTag">
    <vt:lpwstr/>
  </property>
  <property fmtid="{D5CDD505-2E9C-101B-9397-08002B2CF9AE}" pid="8" name="Audience1">
    <vt:lpwstr/>
  </property>
  <property fmtid="{D5CDD505-2E9C-101B-9397-08002B2CF9AE}" pid="9" name="ContentType1">
    <vt:lpwstr/>
  </property>
  <property fmtid="{D5CDD505-2E9C-101B-9397-08002B2CF9AE}" pid="10" name="AuthorIds_UIVersion_2560">
    <vt:lpwstr>6</vt:lpwstr>
  </property>
</Properties>
</file>